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charset="0"/>
      <p:regular r:id="rId11"/>
    </p:embeddedFont>
    <p:embeddedFont>
      <p:font typeface="Bukhari Script" panose="020B0604020202020204" charset="0"/>
      <p:regular r:id="rId12"/>
    </p:embeddedFont>
    <p:embeddedFont>
      <p:font typeface="Canva Sans" panose="020B0604020202020204" charset="0"/>
      <p:regular r:id="rId13"/>
    </p:embeddedFont>
    <p:embeddedFont>
      <p:font typeface="Canva Sans Bold" panose="020B0604020202020204" charset="0"/>
      <p:regular r:id="rId14"/>
    </p:embeddedFont>
    <p:embeddedFont>
      <p:font typeface="Tex Gyre Pagella" panose="020B0604020202020204" charset="0"/>
      <p:regular r:id="rId15"/>
    </p:embeddedFont>
    <p:embeddedFont>
      <p:font typeface="Tex Gyre Pagella Bold" panose="020B0604020202020204" charset="0"/>
      <p:regular r:id="rId16"/>
    </p:embeddedFont>
    <p:embeddedFont>
      <p:font typeface="Tex Gyre Termes" panose="020B0604020202020204" charset="0"/>
      <p:regular r:id="rId17"/>
    </p:embeddedFont>
    <p:embeddedFont>
      <p:font typeface="Tex Gyre Terme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30-May-24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30-May-24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30-May-24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30-May-24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30-May-24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30-May-24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C9B8"/>
        </a:solidFill>
        <a:effectLst/>
      </p:bgPr>
    </p:bg>
    <p:spTree>
      <p:nvGrpSpPr>
        <p:cNvPr id="1" name=""/>
        <p:cNvGrpSpPr/>
        <p:nvPr/>
      </p:nvGrpSpPr>
      <p:grpSpPr>
        <a:xfrm>
          <a:off x="0" y="0"/>
          <a:ext cx="0" cy="0"/>
          <a:chOff x="0" y="0"/>
          <a:chExt cx="0" cy="0"/>
        </a:xfrm>
      </p:grpSpPr>
      <p:sp>
        <p:nvSpPr>
          <p:cNvPr id="2" name="Freeform 2"/>
          <p:cNvSpPr/>
          <p:nvPr/>
        </p:nvSpPr>
        <p:spPr>
          <a:xfrm>
            <a:off x="15049516" y="0"/>
            <a:ext cx="3238484" cy="3258851"/>
          </a:xfrm>
          <a:custGeom>
            <a:avLst/>
            <a:gdLst/>
            <a:ahLst/>
            <a:cxnLst/>
            <a:rect l="l" t="t" r="r" b="b"/>
            <a:pathLst>
              <a:path w="3238484" h="3258851">
                <a:moveTo>
                  <a:pt x="0" y="0"/>
                </a:moveTo>
                <a:lnTo>
                  <a:pt x="3238484" y="0"/>
                </a:lnTo>
                <a:lnTo>
                  <a:pt x="3238484" y="3258851"/>
                </a:lnTo>
                <a:lnTo>
                  <a:pt x="0" y="3258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6589499"/>
            <a:ext cx="7315200" cy="3697501"/>
          </a:xfrm>
          <a:custGeom>
            <a:avLst/>
            <a:gdLst/>
            <a:ahLst/>
            <a:cxnLst/>
            <a:rect l="l" t="t" r="r" b="b"/>
            <a:pathLst>
              <a:path w="7315200" h="3697501">
                <a:moveTo>
                  <a:pt x="0" y="0"/>
                </a:moveTo>
                <a:lnTo>
                  <a:pt x="7315200" y="0"/>
                </a:lnTo>
                <a:lnTo>
                  <a:pt x="7315200" y="3697501"/>
                </a:lnTo>
                <a:lnTo>
                  <a:pt x="0" y="3697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347930" y="-264292"/>
            <a:ext cx="9363218" cy="270831"/>
          </a:xfrm>
          <a:prstGeom prst="rect">
            <a:avLst/>
          </a:prstGeom>
        </p:spPr>
        <p:txBody>
          <a:bodyPr lIns="0" tIns="0" rIns="0" bIns="0" rtlCol="0" anchor="t">
            <a:spAutoFit/>
          </a:bodyPr>
          <a:lstStyle/>
          <a:p>
            <a:pPr algn="ctr">
              <a:lnSpc>
                <a:spcPts val="2244"/>
              </a:lnSpc>
            </a:pPr>
            <a:r>
              <a:rPr lang="en-US" sz="1603">
                <a:solidFill>
                  <a:srgbClr val="000000"/>
                </a:solidFill>
                <a:latin typeface="Canva Sans"/>
              </a:rPr>
              <a:t>n.</a:t>
            </a:r>
          </a:p>
        </p:txBody>
      </p:sp>
      <p:sp>
        <p:nvSpPr>
          <p:cNvPr id="5" name="TextBox 5"/>
          <p:cNvSpPr txBox="1"/>
          <p:nvPr/>
        </p:nvSpPr>
        <p:spPr>
          <a:xfrm>
            <a:off x="1077646" y="3465583"/>
            <a:ext cx="16132708" cy="1677917"/>
          </a:xfrm>
          <a:prstGeom prst="rect">
            <a:avLst/>
          </a:prstGeom>
        </p:spPr>
        <p:txBody>
          <a:bodyPr lIns="0" tIns="0" rIns="0" bIns="0" rtlCol="0" anchor="t">
            <a:spAutoFit/>
          </a:bodyPr>
          <a:lstStyle/>
          <a:p>
            <a:pPr algn="just">
              <a:lnSpc>
                <a:spcPts val="6741"/>
              </a:lnSpc>
            </a:pPr>
            <a:r>
              <a:rPr lang="en-US" sz="4815" dirty="0">
                <a:solidFill>
                  <a:srgbClr val="000000"/>
                </a:solidFill>
                <a:latin typeface="Tex Gyre Pagella Bold"/>
              </a:rPr>
              <a:t>REFLECT ON  PRODUCTIVITY DURING RAMADAN </a:t>
            </a:r>
          </a:p>
          <a:p>
            <a:pPr algn="ctr">
              <a:lnSpc>
                <a:spcPts val="6741"/>
              </a:lnSpc>
              <a:spcBef>
                <a:spcPct val="0"/>
              </a:spcBef>
            </a:pPr>
            <a:r>
              <a:rPr lang="en-US" sz="4815" dirty="0">
                <a:solidFill>
                  <a:srgbClr val="000000"/>
                </a:solidFill>
                <a:latin typeface="Tex Gyre Pagella Bold"/>
              </a:rPr>
              <a:t> : UNDERSTANDING PERSONAL BEHAVIOR </a:t>
            </a:r>
          </a:p>
        </p:txBody>
      </p:sp>
      <p:sp>
        <p:nvSpPr>
          <p:cNvPr id="6" name="TextBox 6"/>
          <p:cNvSpPr txBox="1"/>
          <p:nvPr/>
        </p:nvSpPr>
        <p:spPr>
          <a:xfrm>
            <a:off x="5928640" y="6684773"/>
            <a:ext cx="11330660" cy="2573527"/>
          </a:xfrm>
          <a:prstGeom prst="rect">
            <a:avLst/>
          </a:prstGeom>
        </p:spPr>
        <p:txBody>
          <a:bodyPr lIns="0" tIns="0" rIns="0" bIns="0" rtlCol="0" anchor="t">
            <a:spAutoFit/>
          </a:bodyPr>
          <a:lstStyle/>
          <a:p>
            <a:pPr algn="r">
              <a:lnSpc>
                <a:spcPts val="5152"/>
              </a:lnSpc>
            </a:pPr>
            <a:r>
              <a:rPr lang="en-US" sz="3680">
                <a:solidFill>
                  <a:srgbClr val="000000"/>
                </a:solidFill>
                <a:latin typeface="Tex Gyre Pagella Bold"/>
              </a:rPr>
              <a:t>Presented by  </a:t>
            </a:r>
          </a:p>
          <a:p>
            <a:pPr algn="r">
              <a:lnSpc>
                <a:spcPts val="5152"/>
              </a:lnSpc>
            </a:pPr>
            <a:r>
              <a:rPr lang="en-US" sz="3680">
                <a:solidFill>
                  <a:srgbClr val="000000"/>
                </a:solidFill>
                <a:latin typeface="Tex Gyre Pagella Bold"/>
              </a:rPr>
              <a:t>Sheikh Sarafat Hossain (2022-3-60-109)</a:t>
            </a:r>
          </a:p>
          <a:p>
            <a:pPr algn="r">
              <a:lnSpc>
                <a:spcPts val="5152"/>
              </a:lnSpc>
            </a:pPr>
            <a:r>
              <a:rPr lang="en-US" sz="3680">
                <a:solidFill>
                  <a:srgbClr val="000000"/>
                </a:solidFill>
                <a:latin typeface="Tex Gyre Pagella Bold"/>
              </a:rPr>
              <a:t>Rijia Parveen Raya (2022-3-60-192)</a:t>
            </a:r>
          </a:p>
          <a:p>
            <a:pPr algn="r">
              <a:lnSpc>
                <a:spcPts val="5152"/>
              </a:lnSpc>
            </a:pPr>
            <a:r>
              <a:rPr lang="en-US" sz="3680">
                <a:solidFill>
                  <a:srgbClr val="000000"/>
                </a:solidFill>
                <a:latin typeface="Tex Gyre Pagella Bold"/>
              </a:rPr>
              <a:t>Abdullah (2024-1-10-230)</a:t>
            </a:r>
          </a:p>
        </p:txBody>
      </p:sp>
      <p:sp>
        <p:nvSpPr>
          <p:cNvPr id="7" name="TextBox 7"/>
          <p:cNvSpPr txBox="1"/>
          <p:nvPr/>
        </p:nvSpPr>
        <p:spPr>
          <a:xfrm>
            <a:off x="1028700" y="208033"/>
            <a:ext cx="16132708" cy="820667"/>
          </a:xfrm>
          <a:prstGeom prst="rect">
            <a:avLst/>
          </a:prstGeom>
        </p:spPr>
        <p:txBody>
          <a:bodyPr lIns="0" tIns="0" rIns="0" bIns="0" rtlCol="0" anchor="t">
            <a:spAutoFit/>
          </a:bodyPr>
          <a:lstStyle/>
          <a:p>
            <a:pPr algn="ctr">
              <a:lnSpc>
                <a:spcPts val="6741"/>
              </a:lnSpc>
              <a:spcBef>
                <a:spcPct val="0"/>
              </a:spcBef>
            </a:pPr>
            <a:r>
              <a:rPr lang="en-US" sz="4815" dirty="0">
                <a:solidFill>
                  <a:srgbClr val="000000"/>
                </a:solidFill>
                <a:latin typeface="Tex Gyre Pagella Bold"/>
              </a:rPr>
              <a:t>GROUP 11</a:t>
            </a:r>
          </a:p>
        </p:txBody>
      </p:sp>
      <p:pic>
        <p:nvPicPr>
          <p:cNvPr id="9" name="Picture 8">
            <a:extLst>
              <a:ext uri="{FF2B5EF4-FFF2-40B4-BE49-F238E27FC236}">
                <a16:creationId xmlns:a16="http://schemas.microsoft.com/office/drawing/2014/main" id="{A7DACC4D-14C3-B5C6-0A72-6B57F28A9318}"/>
              </a:ext>
            </a:extLst>
          </p:cNvPr>
          <p:cNvPicPr>
            <a:picLocks noGrp="1" noRot="1" noChangeAspect="1" noMove="1" noResize="1" noEditPoints="1" noAdjustHandles="1" noChangeArrowheads="1" noChangeShapeType="1" noCrop="1"/>
          </p:cNvPicPr>
          <p:nvPr/>
        </p:nvPicPr>
        <p:blipFill>
          <a:blip r:embed="rId6"/>
          <a:stretch>
            <a:fillRect/>
          </a:stretch>
        </p:blipFill>
        <p:spPr>
          <a:xfrm>
            <a:off x="-90728" y="3269"/>
            <a:ext cx="18378728" cy="102804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C9B8"/>
        </a:solidFill>
        <a:effectLst/>
      </p:bgPr>
    </p:bg>
    <p:spTree>
      <p:nvGrpSpPr>
        <p:cNvPr id="1" name=""/>
        <p:cNvGrpSpPr/>
        <p:nvPr/>
      </p:nvGrpSpPr>
      <p:grpSpPr>
        <a:xfrm>
          <a:off x="0" y="0"/>
          <a:ext cx="0" cy="0"/>
          <a:chOff x="0" y="0"/>
          <a:chExt cx="0" cy="0"/>
        </a:xfrm>
      </p:grpSpPr>
      <p:sp>
        <p:nvSpPr>
          <p:cNvPr id="2" name="Freeform 2"/>
          <p:cNvSpPr/>
          <p:nvPr/>
        </p:nvSpPr>
        <p:spPr>
          <a:xfrm>
            <a:off x="16015524" y="-1028700"/>
            <a:ext cx="61722" cy="4114800"/>
          </a:xfrm>
          <a:custGeom>
            <a:avLst/>
            <a:gdLst/>
            <a:ahLst/>
            <a:cxnLst/>
            <a:rect l="l" t="t" r="r" b="b"/>
            <a:pathLst>
              <a:path w="61722" h="4114800">
                <a:moveTo>
                  <a:pt x="0" y="0"/>
                </a:moveTo>
                <a:lnTo>
                  <a:pt x="61722" y="0"/>
                </a:lnTo>
                <a:lnTo>
                  <a:pt x="617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13987686" y="2698940"/>
            <a:ext cx="4179121" cy="4162797"/>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4149" r="223" b="-20849"/>
              </a:stretch>
            </a:blipFill>
          </p:spPr>
          <p:txBody>
            <a:bodyPr/>
            <a:lstStyle/>
            <a:p>
              <a:endParaRPr lang="en-US"/>
            </a:p>
          </p:txBody>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D4C9B8"/>
            </a:solidFill>
          </p:spPr>
          <p:txBody>
            <a:bodyPr/>
            <a:lstStyle/>
            <a:p>
              <a:endParaRPr lang="en-US"/>
            </a:p>
          </p:txBody>
        </p:sp>
      </p:grpSp>
      <p:sp>
        <p:nvSpPr>
          <p:cNvPr id="6" name="Freeform 6"/>
          <p:cNvSpPr/>
          <p:nvPr/>
        </p:nvSpPr>
        <p:spPr>
          <a:xfrm>
            <a:off x="11779644" y="6186182"/>
            <a:ext cx="3924955" cy="4432006"/>
          </a:xfrm>
          <a:custGeom>
            <a:avLst/>
            <a:gdLst/>
            <a:ahLst/>
            <a:cxnLst/>
            <a:rect l="l" t="t" r="r" b="b"/>
            <a:pathLst>
              <a:path w="3924955" h="4432006">
                <a:moveTo>
                  <a:pt x="0" y="0"/>
                </a:moveTo>
                <a:lnTo>
                  <a:pt x="3924954" y="0"/>
                </a:lnTo>
                <a:lnTo>
                  <a:pt x="3924954" y="4432007"/>
                </a:lnTo>
                <a:lnTo>
                  <a:pt x="0" y="44320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516738" y="6489406"/>
            <a:ext cx="2650069" cy="3825559"/>
          </a:xfrm>
          <a:custGeom>
            <a:avLst/>
            <a:gdLst/>
            <a:ahLst/>
            <a:cxnLst/>
            <a:rect l="l" t="t" r="r" b="b"/>
            <a:pathLst>
              <a:path w="2650069" h="3825559">
                <a:moveTo>
                  <a:pt x="0" y="0"/>
                </a:moveTo>
                <a:lnTo>
                  <a:pt x="2650069" y="0"/>
                </a:lnTo>
                <a:lnTo>
                  <a:pt x="2650069" y="3825559"/>
                </a:lnTo>
                <a:lnTo>
                  <a:pt x="0" y="38255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615814" y="857250"/>
            <a:ext cx="12938447" cy="5724982"/>
          </a:xfrm>
          <a:prstGeom prst="rect">
            <a:avLst/>
          </a:prstGeom>
        </p:spPr>
        <p:txBody>
          <a:bodyPr lIns="0" tIns="0" rIns="0" bIns="0" rtlCol="0" anchor="t">
            <a:spAutoFit/>
          </a:bodyPr>
          <a:lstStyle/>
          <a:p>
            <a:pPr>
              <a:lnSpc>
                <a:spcPts val="9805"/>
              </a:lnSpc>
            </a:pPr>
            <a:endParaRPr/>
          </a:p>
          <a:p>
            <a:pPr marL="908938" lvl="1" indent="-454469">
              <a:lnSpc>
                <a:spcPts val="5893"/>
              </a:lnSpc>
              <a:buFont typeface="Arial"/>
              <a:buChar char="•"/>
            </a:pPr>
            <a:r>
              <a:rPr lang="en-US" sz="4209">
                <a:solidFill>
                  <a:srgbClr val="000000"/>
                </a:solidFill>
                <a:latin typeface="Tex Gyre Pagella"/>
              </a:rPr>
              <a:t>Ramadan is a sacred month observed by Muslims worldwide</a:t>
            </a:r>
          </a:p>
          <a:p>
            <a:pPr>
              <a:lnSpc>
                <a:spcPts val="5893"/>
              </a:lnSpc>
            </a:pPr>
            <a:endParaRPr lang="en-US" sz="4209">
              <a:solidFill>
                <a:srgbClr val="000000"/>
              </a:solidFill>
              <a:latin typeface="Tex Gyre Pagella"/>
            </a:endParaRPr>
          </a:p>
          <a:p>
            <a:pPr marL="908938" lvl="1" indent="-454469">
              <a:lnSpc>
                <a:spcPts val="5893"/>
              </a:lnSpc>
              <a:buFont typeface="Arial"/>
              <a:buChar char="•"/>
            </a:pPr>
            <a:r>
              <a:rPr lang="en-US" sz="4209">
                <a:solidFill>
                  <a:srgbClr val="000000"/>
                </a:solidFill>
                <a:latin typeface="Tex Gyre Pagella"/>
              </a:rPr>
              <a:t>It is characterized by fasting , prayer, spiritual growth and act of charity .</a:t>
            </a:r>
          </a:p>
          <a:p>
            <a:pPr>
              <a:lnSpc>
                <a:spcPts val="5893"/>
              </a:lnSpc>
            </a:pPr>
            <a:endParaRPr lang="en-US" sz="4209">
              <a:solidFill>
                <a:srgbClr val="000000"/>
              </a:solidFill>
              <a:latin typeface="Tex Gyre Pagella"/>
            </a:endParaRPr>
          </a:p>
        </p:txBody>
      </p:sp>
      <p:sp>
        <p:nvSpPr>
          <p:cNvPr id="9" name="TextBox 9"/>
          <p:cNvSpPr txBox="1"/>
          <p:nvPr/>
        </p:nvSpPr>
        <p:spPr>
          <a:xfrm>
            <a:off x="8347930" y="-264292"/>
            <a:ext cx="9363218" cy="270831"/>
          </a:xfrm>
          <a:prstGeom prst="rect">
            <a:avLst/>
          </a:prstGeom>
        </p:spPr>
        <p:txBody>
          <a:bodyPr lIns="0" tIns="0" rIns="0" bIns="0" rtlCol="0" anchor="t">
            <a:spAutoFit/>
          </a:bodyPr>
          <a:lstStyle/>
          <a:p>
            <a:pPr algn="ctr">
              <a:lnSpc>
                <a:spcPts val="2244"/>
              </a:lnSpc>
            </a:pPr>
            <a:r>
              <a:rPr lang="en-US" sz="1603">
                <a:solidFill>
                  <a:srgbClr val="000000"/>
                </a:solidFill>
                <a:latin typeface="Canva Sans"/>
              </a:rPr>
              <a:t>n.</a:t>
            </a:r>
          </a:p>
        </p:txBody>
      </p:sp>
      <p:sp>
        <p:nvSpPr>
          <p:cNvPr id="10" name="TextBox 10"/>
          <p:cNvSpPr txBox="1"/>
          <p:nvPr/>
        </p:nvSpPr>
        <p:spPr>
          <a:xfrm>
            <a:off x="3157554" y="467729"/>
            <a:ext cx="11180824" cy="1218918"/>
          </a:xfrm>
          <a:prstGeom prst="rect">
            <a:avLst/>
          </a:prstGeom>
        </p:spPr>
        <p:txBody>
          <a:bodyPr lIns="0" tIns="0" rIns="0" bIns="0" rtlCol="0" anchor="t">
            <a:spAutoFit/>
          </a:bodyPr>
          <a:lstStyle/>
          <a:p>
            <a:pPr algn="ctr">
              <a:lnSpc>
                <a:spcPts val="9978"/>
              </a:lnSpc>
            </a:pPr>
            <a:r>
              <a:rPr lang="en-US" sz="7127">
                <a:solidFill>
                  <a:srgbClr val="000000"/>
                </a:solidFill>
                <a:latin typeface="Canva Sans Bold"/>
              </a:rPr>
              <a:t>INTRODUCTION </a:t>
            </a:r>
          </a:p>
        </p:txBody>
      </p:sp>
      <p:sp>
        <p:nvSpPr>
          <p:cNvPr id="11" name="TextBox 11"/>
          <p:cNvSpPr txBox="1"/>
          <p:nvPr/>
        </p:nvSpPr>
        <p:spPr>
          <a:xfrm>
            <a:off x="615814" y="6496507"/>
            <a:ext cx="10357041" cy="3084840"/>
          </a:xfrm>
          <a:prstGeom prst="rect">
            <a:avLst/>
          </a:prstGeom>
        </p:spPr>
        <p:txBody>
          <a:bodyPr lIns="0" tIns="0" rIns="0" bIns="0" rtlCol="0" anchor="t">
            <a:spAutoFit/>
          </a:bodyPr>
          <a:lstStyle/>
          <a:p>
            <a:pPr marL="950141" lvl="1" indent="-475070" algn="l">
              <a:lnSpc>
                <a:spcPts val="6161"/>
              </a:lnSpc>
              <a:spcBef>
                <a:spcPct val="0"/>
              </a:spcBef>
              <a:buFont typeface="Arial"/>
              <a:buChar char="•"/>
            </a:pPr>
            <a:r>
              <a:rPr lang="en-US" sz="4400" u="none" strike="noStrike">
                <a:solidFill>
                  <a:srgbClr val="000000"/>
                </a:solidFill>
                <a:latin typeface="Tex Gyre Termes"/>
              </a:rPr>
              <a:t>Beyond its religious significance, Ramadan has a noticeable changes on Muslims' daily routines, behaviors, and productivity.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4C9B8"/>
        </a:solidFill>
        <a:effectLst/>
      </p:bgPr>
    </p:bg>
    <p:spTree>
      <p:nvGrpSpPr>
        <p:cNvPr id="1" name=""/>
        <p:cNvGrpSpPr/>
        <p:nvPr/>
      </p:nvGrpSpPr>
      <p:grpSpPr>
        <a:xfrm>
          <a:off x="0" y="0"/>
          <a:ext cx="0" cy="0"/>
          <a:chOff x="0" y="0"/>
          <a:chExt cx="0" cy="0"/>
        </a:xfrm>
      </p:grpSpPr>
      <p:sp>
        <p:nvSpPr>
          <p:cNvPr id="2" name="Freeform 2"/>
          <p:cNvSpPr/>
          <p:nvPr/>
        </p:nvSpPr>
        <p:spPr>
          <a:xfrm>
            <a:off x="15323183" y="5796025"/>
            <a:ext cx="4298577" cy="6677311"/>
          </a:xfrm>
          <a:custGeom>
            <a:avLst/>
            <a:gdLst/>
            <a:ahLst/>
            <a:cxnLst/>
            <a:rect l="l" t="t" r="r" b="b"/>
            <a:pathLst>
              <a:path w="4298577" h="6677311">
                <a:moveTo>
                  <a:pt x="0" y="0"/>
                </a:moveTo>
                <a:lnTo>
                  <a:pt x="4298577" y="0"/>
                </a:lnTo>
                <a:lnTo>
                  <a:pt x="4298577" y="6677311"/>
                </a:lnTo>
                <a:lnTo>
                  <a:pt x="0" y="6677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698984" y="6172200"/>
            <a:ext cx="4047934" cy="4114800"/>
          </a:xfrm>
          <a:custGeom>
            <a:avLst/>
            <a:gdLst/>
            <a:ahLst/>
            <a:cxnLst/>
            <a:rect l="l" t="t" r="r" b="b"/>
            <a:pathLst>
              <a:path w="4047934" h="4114800">
                <a:moveTo>
                  <a:pt x="0" y="0"/>
                </a:moveTo>
                <a:lnTo>
                  <a:pt x="4047935" y="0"/>
                </a:lnTo>
                <a:lnTo>
                  <a:pt x="40479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148002" y="6780685"/>
            <a:ext cx="3011174" cy="4677489"/>
          </a:xfrm>
          <a:custGeom>
            <a:avLst/>
            <a:gdLst/>
            <a:ahLst/>
            <a:cxnLst/>
            <a:rect l="l" t="t" r="r" b="b"/>
            <a:pathLst>
              <a:path w="3011174" h="4677489">
                <a:moveTo>
                  <a:pt x="0" y="0"/>
                </a:moveTo>
                <a:lnTo>
                  <a:pt x="3011174" y="0"/>
                </a:lnTo>
                <a:lnTo>
                  <a:pt x="3011174" y="4677489"/>
                </a:lnTo>
                <a:lnTo>
                  <a:pt x="0" y="46774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5991263" y="75"/>
            <a:ext cx="4461421" cy="1028625"/>
          </a:xfrm>
          <a:prstGeom prst="rect">
            <a:avLst/>
          </a:prstGeom>
        </p:spPr>
        <p:txBody>
          <a:bodyPr lIns="0" tIns="0" rIns="0" bIns="0" rtlCol="0" anchor="t">
            <a:spAutoFit/>
          </a:bodyPr>
          <a:lstStyle/>
          <a:p>
            <a:pPr algn="ctr">
              <a:lnSpc>
                <a:spcPts val="8404"/>
              </a:lnSpc>
            </a:pPr>
            <a:r>
              <a:rPr lang="en-US" sz="6002">
                <a:solidFill>
                  <a:srgbClr val="000000"/>
                </a:solidFill>
                <a:latin typeface="Canva Sans Bold"/>
              </a:rPr>
              <a:t>OBJECTIVE</a:t>
            </a:r>
          </a:p>
        </p:txBody>
      </p:sp>
      <p:sp>
        <p:nvSpPr>
          <p:cNvPr id="6" name="TextBox 6"/>
          <p:cNvSpPr txBox="1"/>
          <p:nvPr/>
        </p:nvSpPr>
        <p:spPr>
          <a:xfrm>
            <a:off x="0" y="878418"/>
            <a:ext cx="17922787" cy="4265082"/>
          </a:xfrm>
          <a:prstGeom prst="rect">
            <a:avLst/>
          </a:prstGeom>
        </p:spPr>
        <p:txBody>
          <a:bodyPr lIns="0" tIns="0" rIns="0" bIns="0" rtlCol="0" anchor="t">
            <a:spAutoFit/>
          </a:bodyPr>
          <a:lstStyle/>
          <a:p>
            <a:pPr marL="746665" lvl="1" indent="-373333" algn="just">
              <a:lnSpc>
                <a:spcPts val="4841"/>
              </a:lnSpc>
              <a:buFont typeface="Arial"/>
              <a:buChar char="•"/>
            </a:pPr>
            <a:r>
              <a:rPr lang="en-US" sz="3458">
                <a:solidFill>
                  <a:srgbClr val="000000"/>
                </a:solidFill>
                <a:latin typeface="Arimo"/>
              </a:rPr>
              <a:t>Analyzing personal productivity patterns during the month of Ramadan helps to understand how people manage their time, handle tasks, and energy levels while fasting.</a:t>
            </a:r>
          </a:p>
          <a:p>
            <a:pPr algn="just">
              <a:lnSpc>
                <a:spcPts val="4841"/>
              </a:lnSpc>
            </a:pPr>
            <a:endParaRPr lang="en-US" sz="3458">
              <a:solidFill>
                <a:srgbClr val="000000"/>
              </a:solidFill>
              <a:latin typeface="Arimo"/>
            </a:endParaRPr>
          </a:p>
          <a:p>
            <a:pPr marL="746665" lvl="1" indent="-373333" algn="just">
              <a:lnSpc>
                <a:spcPts val="4841"/>
              </a:lnSpc>
              <a:buFont typeface="Arial"/>
              <a:buChar char="•"/>
            </a:pPr>
            <a:r>
              <a:rPr lang="en-US" sz="3458">
                <a:solidFill>
                  <a:srgbClr val="000000"/>
                </a:solidFill>
                <a:latin typeface="Arimo"/>
              </a:rPr>
              <a:t> Additionally, various factors such as - Sleep patterns, Routine Disruption, Mental focus, Time management affect individuals' ability to maintain efficiency and effectiveness in their daily activities. </a:t>
            </a:r>
          </a:p>
        </p:txBody>
      </p:sp>
      <p:sp>
        <p:nvSpPr>
          <p:cNvPr id="7" name="TextBox 7"/>
          <p:cNvSpPr txBox="1"/>
          <p:nvPr/>
        </p:nvSpPr>
        <p:spPr>
          <a:xfrm>
            <a:off x="-127949" y="5497262"/>
            <a:ext cx="17441907" cy="4789738"/>
          </a:xfrm>
          <a:prstGeom prst="rect">
            <a:avLst/>
          </a:prstGeom>
        </p:spPr>
        <p:txBody>
          <a:bodyPr lIns="0" tIns="0" rIns="0" bIns="0" rtlCol="0" anchor="t">
            <a:spAutoFit/>
          </a:bodyPr>
          <a:lstStyle/>
          <a:p>
            <a:pPr algn="just">
              <a:lnSpc>
                <a:spcPts val="4798"/>
              </a:lnSpc>
              <a:spcBef>
                <a:spcPct val="0"/>
              </a:spcBef>
            </a:pPr>
            <a:endParaRPr/>
          </a:p>
          <a:p>
            <a:pPr marL="740026" lvl="1" indent="-370013" algn="just">
              <a:lnSpc>
                <a:spcPts val="4798"/>
              </a:lnSpc>
              <a:spcBef>
                <a:spcPct val="0"/>
              </a:spcBef>
              <a:buFont typeface="Arial"/>
              <a:buChar char="•"/>
            </a:pPr>
            <a:r>
              <a:rPr lang="en-US" sz="3427">
                <a:solidFill>
                  <a:srgbClr val="000000"/>
                </a:solidFill>
                <a:latin typeface="Arimo"/>
              </a:rPr>
              <a:t>During Ramadan, “Self-reflection” means thinking about your actions and behavior to become a better person. It's like looking at yourself in a mirror and seeing what you can improve. </a:t>
            </a:r>
          </a:p>
          <a:p>
            <a:pPr algn="just">
              <a:lnSpc>
                <a:spcPts val="4798"/>
              </a:lnSpc>
              <a:spcBef>
                <a:spcPct val="0"/>
              </a:spcBef>
            </a:pPr>
            <a:endParaRPr lang="en-US" sz="3427">
              <a:solidFill>
                <a:srgbClr val="000000"/>
              </a:solidFill>
              <a:latin typeface="Arimo"/>
            </a:endParaRPr>
          </a:p>
          <a:p>
            <a:pPr marL="740026" lvl="1" indent="-370013" algn="just">
              <a:lnSpc>
                <a:spcPts val="4798"/>
              </a:lnSpc>
              <a:spcBef>
                <a:spcPct val="0"/>
              </a:spcBef>
              <a:buFont typeface="Arial"/>
              <a:buChar char="•"/>
            </a:pPr>
            <a:r>
              <a:rPr lang="en-US" sz="3427">
                <a:solidFill>
                  <a:srgbClr val="000000"/>
                </a:solidFill>
                <a:latin typeface="Arimo"/>
              </a:rPr>
              <a:t>Observing personal behavior during Ramadan means paying attention to how you act and interact with others, with the goal of being more mindful and considerate.</a:t>
            </a:r>
          </a:p>
          <a:p>
            <a:pPr algn="just">
              <a:lnSpc>
                <a:spcPts val="4798"/>
              </a:lnSpc>
              <a:spcBef>
                <a:spcPct val="0"/>
              </a:spcBef>
            </a:pPr>
            <a:endParaRPr lang="en-US" sz="3427">
              <a:solidFill>
                <a:srgbClr val="000000"/>
              </a:solidFill>
              <a:latin typeface="Arimo"/>
            </a:endParaRPr>
          </a:p>
        </p:txBody>
      </p:sp>
      <p:sp>
        <p:nvSpPr>
          <p:cNvPr id="8" name="TextBox 8"/>
          <p:cNvSpPr txBox="1"/>
          <p:nvPr/>
        </p:nvSpPr>
        <p:spPr>
          <a:xfrm>
            <a:off x="5807236" y="4767399"/>
            <a:ext cx="6308316" cy="1028625"/>
          </a:xfrm>
          <a:prstGeom prst="rect">
            <a:avLst/>
          </a:prstGeom>
        </p:spPr>
        <p:txBody>
          <a:bodyPr lIns="0" tIns="0" rIns="0" bIns="0" rtlCol="0" anchor="t">
            <a:spAutoFit/>
          </a:bodyPr>
          <a:lstStyle/>
          <a:p>
            <a:pPr algn="ctr">
              <a:lnSpc>
                <a:spcPts val="8404"/>
              </a:lnSpc>
            </a:pPr>
            <a:r>
              <a:rPr lang="en-US" sz="6002">
                <a:solidFill>
                  <a:srgbClr val="000000"/>
                </a:solidFill>
                <a:latin typeface="Canva Sans Bold"/>
              </a:rPr>
              <a:t>METHODOLOGY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4C9B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45398" y="2000973"/>
          <a:ext cx="17797203" cy="8003830"/>
        </p:xfrm>
        <a:graphic>
          <a:graphicData uri="http://schemas.openxmlformats.org/drawingml/2006/table">
            <a:tbl>
              <a:tblPr/>
              <a:tblGrid>
                <a:gridCol w="5028236">
                  <a:extLst>
                    <a:ext uri="{9D8B030D-6E8A-4147-A177-3AD203B41FA5}">
                      <a16:colId xmlns:a16="http://schemas.microsoft.com/office/drawing/2014/main" val="20000"/>
                    </a:ext>
                  </a:extLst>
                </a:gridCol>
                <a:gridCol w="5030338">
                  <a:extLst>
                    <a:ext uri="{9D8B030D-6E8A-4147-A177-3AD203B41FA5}">
                      <a16:colId xmlns:a16="http://schemas.microsoft.com/office/drawing/2014/main" val="20001"/>
                    </a:ext>
                  </a:extLst>
                </a:gridCol>
                <a:gridCol w="7738629">
                  <a:extLst>
                    <a:ext uri="{9D8B030D-6E8A-4147-A177-3AD203B41FA5}">
                      <a16:colId xmlns:a16="http://schemas.microsoft.com/office/drawing/2014/main" val="20002"/>
                    </a:ext>
                  </a:extLst>
                </a:gridCol>
              </a:tblGrid>
              <a:tr h="1304440">
                <a:tc>
                  <a:txBody>
                    <a:bodyPr/>
                    <a:lstStyle/>
                    <a:p>
                      <a:pPr algn="ctr">
                        <a:lnSpc>
                          <a:spcPts val="4484"/>
                        </a:lnSpc>
                        <a:defRPr/>
                      </a:pPr>
                      <a:r>
                        <a:rPr lang="en-US" sz="3203">
                          <a:solidFill>
                            <a:srgbClr val="5E17EB"/>
                          </a:solidFill>
                          <a:latin typeface="Canva Sans Bold"/>
                        </a:rPr>
                        <a:t>Aspect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4"/>
                        </a:lnSpc>
                        <a:defRPr/>
                      </a:pPr>
                      <a:r>
                        <a:rPr lang="en-US" sz="3203">
                          <a:solidFill>
                            <a:srgbClr val="5E17EB"/>
                          </a:solidFill>
                          <a:latin typeface="Canva Sans Bold"/>
                        </a:rPr>
                        <a:t>Other months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4"/>
                        </a:lnSpc>
                        <a:defRPr/>
                      </a:pPr>
                      <a:r>
                        <a:rPr lang="en-US" sz="3203">
                          <a:solidFill>
                            <a:srgbClr val="5E17EB"/>
                          </a:solidFill>
                          <a:latin typeface="Canva Sans Bold"/>
                        </a:rPr>
                        <a:t>During Ramadan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57056">
                <a:tc>
                  <a:txBody>
                    <a:bodyPr/>
                    <a:lstStyle/>
                    <a:p>
                      <a:pPr algn="ctr">
                        <a:lnSpc>
                          <a:spcPts val="3784"/>
                        </a:lnSpc>
                        <a:defRPr/>
                      </a:pPr>
                      <a:r>
                        <a:rPr lang="en-US" sz="2703">
                          <a:solidFill>
                            <a:srgbClr val="000000"/>
                          </a:solidFill>
                          <a:latin typeface="Canva Sans Bold"/>
                        </a:rPr>
                        <a:t>Productivity level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Normal to high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Normal to low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57056">
                <a:tc>
                  <a:txBody>
                    <a:bodyPr/>
                    <a:lstStyle/>
                    <a:p>
                      <a:pPr algn="ctr">
                        <a:lnSpc>
                          <a:spcPts val="3784"/>
                        </a:lnSpc>
                        <a:defRPr/>
                      </a:pPr>
                      <a:r>
                        <a:rPr lang="en-US" sz="2703">
                          <a:solidFill>
                            <a:srgbClr val="000000"/>
                          </a:solidFill>
                          <a:latin typeface="Canva Sans Bold"/>
                        </a:rPr>
                        <a:t>Energy levels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Generally stable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Up and down due to fasting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57056">
                <a:tc>
                  <a:txBody>
                    <a:bodyPr/>
                    <a:lstStyle/>
                    <a:p>
                      <a:pPr algn="ctr">
                        <a:lnSpc>
                          <a:spcPts val="3784"/>
                        </a:lnSpc>
                        <a:defRPr/>
                      </a:pPr>
                      <a:r>
                        <a:rPr lang="en-US" sz="2703">
                          <a:solidFill>
                            <a:srgbClr val="000000"/>
                          </a:solidFill>
                          <a:latin typeface="Canva Sans Bold"/>
                        </a:rPr>
                        <a:t>Focus and concentration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Generally stable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Decrease due to hunger and fatigue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57056">
                <a:tc>
                  <a:txBody>
                    <a:bodyPr/>
                    <a:lstStyle/>
                    <a:p>
                      <a:pPr algn="ctr">
                        <a:lnSpc>
                          <a:spcPts val="3784"/>
                        </a:lnSpc>
                        <a:defRPr/>
                      </a:pPr>
                      <a:r>
                        <a:rPr lang="en-US" sz="2703">
                          <a:solidFill>
                            <a:srgbClr val="000000"/>
                          </a:solidFill>
                          <a:latin typeface="Canva Sans Bold"/>
                        </a:rPr>
                        <a:t>Work hours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Regular working hours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Adjusted for fasting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57056">
                <a:tc>
                  <a:txBody>
                    <a:bodyPr/>
                    <a:lstStyle/>
                    <a:p>
                      <a:pPr algn="ctr">
                        <a:lnSpc>
                          <a:spcPts val="3784"/>
                        </a:lnSpc>
                        <a:defRPr/>
                      </a:pPr>
                      <a:r>
                        <a:rPr lang="en-US" sz="2703">
                          <a:solidFill>
                            <a:srgbClr val="000000"/>
                          </a:solidFill>
                          <a:latin typeface="Canva Sans Bold"/>
                        </a:rPr>
                        <a:t>Task completion rate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Normal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 Slower due to reduced energy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57056">
                <a:tc>
                  <a:txBody>
                    <a:bodyPr/>
                    <a:lstStyle/>
                    <a:p>
                      <a:pPr algn="ctr">
                        <a:lnSpc>
                          <a:spcPts val="3784"/>
                        </a:lnSpc>
                        <a:defRPr/>
                      </a:pPr>
                      <a:r>
                        <a:rPr lang="en-US" sz="2703">
                          <a:solidFill>
                            <a:srgbClr val="000000"/>
                          </a:solidFill>
                          <a:latin typeface="Canva Sans Bold"/>
                        </a:rPr>
                        <a:t>Social interactions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Unaffected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Adjusted for religious activities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57056">
                <a:tc>
                  <a:txBody>
                    <a:bodyPr/>
                    <a:lstStyle/>
                    <a:p>
                      <a:pPr algn="ctr">
                        <a:lnSpc>
                          <a:spcPts val="3644"/>
                        </a:lnSpc>
                        <a:defRPr/>
                      </a:pPr>
                      <a:r>
                        <a:rPr lang="en-US" sz="2603">
                          <a:solidFill>
                            <a:srgbClr val="000000"/>
                          </a:solidFill>
                          <a:latin typeface="Canva Sans Bold"/>
                        </a:rPr>
                        <a:t>Stress levels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4"/>
                        </a:lnSpc>
                        <a:defRPr/>
                      </a:pPr>
                      <a:r>
                        <a:rPr lang="en-US" sz="2703">
                          <a:solidFill>
                            <a:srgbClr val="000000"/>
                          </a:solidFill>
                          <a:latin typeface="Canva Sans"/>
                        </a:rPr>
                        <a:t>Manageable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504"/>
                        </a:lnSpc>
                        <a:defRPr/>
                      </a:pPr>
                      <a:r>
                        <a:rPr lang="en-US" sz="2503">
                          <a:solidFill>
                            <a:srgbClr val="000000"/>
                          </a:solidFill>
                          <a:latin typeface="Canva Sans"/>
                        </a:rPr>
                        <a:t> Increase due to fasting and changes in routine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TextBox 3"/>
          <p:cNvSpPr txBox="1"/>
          <p:nvPr/>
        </p:nvSpPr>
        <p:spPr>
          <a:xfrm>
            <a:off x="0" y="253993"/>
            <a:ext cx="17259300" cy="1463689"/>
          </a:xfrm>
          <a:prstGeom prst="rect">
            <a:avLst/>
          </a:prstGeom>
        </p:spPr>
        <p:txBody>
          <a:bodyPr lIns="0" tIns="0" rIns="0" bIns="0" rtlCol="0" anchor="t">
            <a:spAutoFit/>
          </a:bodyPr>
          <a:lstStyle/>
          <a:p>
            <a:pPr algn="ctr">
              <a:lnSpc>
                <a:spcPts val="6575"/>
              </a:lnSpc>
            </a:pPr>
            <a:r>
              <a:rPr lang="en-US" sz="4696">
                <a:solidFill>
                  <a:srgbClr val="000000"/>
                </a:solidFill>
                <a:latin typeface="Tex Gyre Pagella Bold"/>
              </a:rPr>
              <a:t>  A comparison chart illustrating productivity levels </a:t>
            </a:r>
          </a:p>
          <a:p>
            <a:pPr algn="ctr">
              <a:lnSpc>
                <a:spcPts val="5220"/>
              </a:lnSpc>
            </a:pPr>
            <a:r>
              <a:rPr lang="en-US" sz="3728">
                <a:solidFill>
                  <a:srgbClr val="000000"/>
                </a:solidFill>
                <a:latin typeface="Tex Gyre Pagella Bold"/>
              </a:rPr>
              <a:t>During Ramadan VS Other months: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4C9B8"/>
        </a:solidFill>
        <a:effectLst/>
      </p:bgPr>
    </p:bg>
    <p:spTree>
      <p:nvGrpSpPr>
        <p:cNvPr id="1" name=""/>
        <p:cNvGrpSpPr/>
        <p:nvPr/>
      </p:nvGrpSpPr>
      <p:grpSpPr>
        <a:xfrm>
          <a:off x="0" y="0"/>
          <a:ext cx="0" cy="0"/>
          <a:chOff x="0" y="0"/>
          <a:chExt cx="0" cy="0"/>
        </a:xfrm>
      </p:grpSpPr>
      <p:sp>
        <p:nvSpPr>
          <p:cNvPr id="2" name="TextBox 2"/>
          <p:cNvSpPr txBox="1"/>
          <p:nvPr/>
        </p:nvSpPr>
        <p:spPr>
          <a:xfrm>
            <a:off x="324575" y="2039534"/>
            <a:ext cx="17752150" cy="7956106"/>
          </a:xfrm>
          <a:prstGeom prst="rect">
            <a:avLst/>
          </a:prstGeom>
        </p:spPr>
        <p:txBody>
          <a:bodyPr lIns="0" tIns="0" rIns="0" bIns="0" rtlCol="0" anchor="t">
            <a:spAutoFit/>
          </a:bodyPr>
          <a:lstStyle/>
          <a:p>
            <a:pPr algn="just">
              <a:lnSpc>
                <a:spcPts val="5724"/>
              </a:lnSpc>
            </a:pPr>
            <a:endParaRPr/>
          </a:p>
          <a:p>
            <a:pPr algn="just">
              <a:lnSpc>
                <a:spcPts val="5724"/>
              </a:lnSpc>
            </a:pPr>
            <a:r>
              <a:rPr lang="en-US" sz="4088">
                <a:solidFill>
                  <a:srgbClr val="000000"/>
                </a:solidFill>
                <a:latin typeface="Tex Gyre Pagella Bold"/>
              </a:rPr>
              <a:t>1. Fasting :   </a:t>
            </a:r>
            <a:r>
              <a:rPr lang="en-US" sz="4088">
                <a:solidFill>
                  <a:srgbClr val="000000"/>
                </a:solidFill>
                <a:latin typeface="Tex Gyre Pagella"/>
              </a:rPr>
              <a:t>How fasting affects energy levels and focus.</a:t>
            </a:r>
          </a:p>
          <a:p>
            <a:pPr algn="just">
              <a:lnSpc>
                <a:spcPts val="5724"/>
              </a:lnSpc>
            </a:pPr>
            <a:endParaRPr lang="en-US" sz="4088">
              <a:solidFill>
                <a:srgbClr val="000000"/>
              </a:solidFill>
              <a:latin typeface="Tex Gyre Pagella"/>
            </a:endParaRPr>
          </a:p>
          <a:p>
            <a:pPr algn="just">
              <a:lnSpc>
                <a:spcPts val="5724"/>
              </a:lnSpc>
            </a:pPr>
            <a:r>
              <a:rPr lang="en-US" sz="4088">
                <a:solidFill>
                  <a:srgbClr val="000000"/>
                </a:solidFill>
                <a:latin typeface="Tex Gyre Pagella Bold"/>
              </a:rPr>
              <a:t>2. Sleep Patterns :   </a:t>
            </a:r>
            <a:r>
              <a:rPr lang="en-US" sz="4088">
                <a:solidFill>
                  <a:srgbClr val="000000"/>
                </a:solidFill>
                <a:latin typeface="Tex Gyre Pagella"/>
              </a:rPr>
              <a:t>Changes in sleep schedules due to altered meal times.</a:t>
            </a:r>
          </a:p>
          <a:p>
            <a:pPr algn="just">
              <a:lnSpc>
                <a:spcPts val="5724"/>
              </a:lnSpc>
            </a:pPr>
            <a:endParaRPr lang="en-US" sz="4088">
              <a:solidFill>
                <a:srgbClr val="000000"/>
              </a:solidFill>
              <a:latin typeface="Tex Gyre Pagella"/>
            </a:endParaRPr>
          </a:p>
          <a:p>
            <a:pPr algn="just">
              <a:lnSpc>
                <a:spcPts val="5724"/>
              </a:lnSpc>
            </a:pPr>
            <a:r>
              <a:rPr lang="en-US" sz="4088">
                <a:solidFill>
                  <a:srgbClr val="000000"/>
                </a:solidFill>
                <a:latin typeface="Tex Gyre Pagella Bold"/>
              </a:rPr>
              <a:t>3. Routine Disruption :  </a:t>
            </a:r>
            <a:r>
              <a:rPr lang="en-US" sz="4088">
                <a:solidFill>
                  <a:srgbClr val="000000"/>
                </a:solidFill>
                <a:latin typeface="Tex Gyre Pagella"/>
              </a:rPr>
              <a:t>Adjustments to daily routine for prayer and meals.</a:t>
            </a:r>
          </a:p>
          <a:p>
            <a:pPr algn="just">
              <a:lnSpc>
                <a:spcPts val="5724"/>
              </a:lnSpc>
            </a:pPr>
            <a:endParaRPr lang="en-US" sz="4088">
              <a:solidFill>
                <a:srgbClr val="000000"/>
              </a:solidFill>
              <a:latin typeface="Tex Gyre Pagella"/>
            </a:endParaRPr>
          </a:p>
          <a:p>
            <a:pPr algn="just">
              <a:lnSpc>
                <a:spcPts val="5724"/>
              </a:lnSpc>
            </a:pPr>
            <a:r>
              <a:rPr lang="en-US" sz="4088">
                <a:solidFill>
                  <a:srgbClr val="000000"/>
                </a:solidFill>
                <a:latin typeface="Tex Gyre Pagella Bold"/>
              </a:rPr>
              <a:t>4. Mental Focus : </a:t>
            </a:r>
            <a:r>
              <a:rPr lang="en-US" sz="4088">
                <a:solidFill>
                  <a:srgbClr val="000000"/>
                </a:solidFill>
                <a:latin typeface="Tex Gyre Pagella"/>
              </a:rPr>
              <a:t>Effects of spiritual reflection and increased mindfulness.</a:t>
            </a:r>
          </a:p>
          <a:p>
            <a:pPr algn="just">
              <a:lnSpc>
                <a:spcPts val="5724"/>
              </a:lnSpc>
            </a:pPr>
            <a:endParaRPr lang="en-US" sz="4088">
              <a:solidFill>
                <a:srgbClr val="000000"/>
              </a:solidFill>
              <a:latin typeface="Tex Gyre Pagella"/>
            </a:endParaRPr>
          </a:p>
          <a:p>
            <a:pPr algn="just">
              <a:lnSpc>
                <a:spcPts val="5724"/>
              </a:lnSpc>
            </a:pPr>
            <a:r>
              <a:rPr lang="en-US" sz="4088">
                <a:solidFill>
                  <a:srgbClr val="000000"/>
                </a:solidFill>
                <a:latin typeface="Tex Gyre Pagella Bold"/>
              </a:rPr>
              <a:t>5. Time Management : </a:t>
            </a:r>
            <a:r>
              <a:rPr lang="en-US" sz="4088">
                <a:solidFill>
                  <a:srgbClr val="000000"/>
                </a:solidFill>
                <a:latin typeface="Tex Gyre Pagella"/>
              </a:rPr>
              <a:t>Prioritization of tasks around prayer times and fasting.</a:t>
            </a:r>
          </a:p>
        </p:txBody>
      </p:sp>
      <p:pic>
        <p:nvPicPr>
          <p:cNvPr id="3" name="Picture 3"/>
          <p:cNvPicPr>
            <a:picLocks noChangeAspect="1"/>
          </p:cNvPicPr>
          <p:nvPr/>
        </p:nvPicPr>
        <p:blipFill>
          <a:blip r:embed="rId2"/>
          <a:srcRect/>
          <a:stretch>
            <a:fillRect/>
          </a:stretch>
        </p:blipFill>
        <p:spPr>
          <a:xfrm>
            <a:off x="14790748" y="743890"/>
            <a:ext cx="2468552" cy="2468552"/>
          </a:xfrm>
          <a:prstGeom prst="rect">
            <a:avLst/>
          </a:prstGeom>
        </p:spPr>
      </p:pic>
      <p:sp>
        <p:nvSpPr>
          <p:cNvPr id="4" name="TextBox 4"/>
          <p:cNvSpPr txBox="1"/>
          <p:nvPr/>
        </p:nvSpPr>
        <p:spPr>
          <a:xfrm>
            <a:off x="324575" y="208325"/>
            <a:ext cx="14466173" cy="1923228"/>
          </a:xfrm>
          <a:prstGeom prst="rect">
            <a:avLst/>
          </a:prstGeom>
        </p:spPr>
        <p:txBody>
          <a:bodyPr lIns="0" tIns="0" rIns="0" bIns="0" rtlCol="0" anchor="t">
            <a:spAutoFit/>
          </a:bodyPr>
          <a:lstStyle/>
          <a:p>
            <a:pPr algn="ctr">
              <a:lnSpc>
                <a:spcPts val="7668"/>
              </a:lnSpc>
            </a:pPr>
            <a:r>
              <a:rPr lang="en-US" sz="5477">
                <a:solidFill>
                  <a:srgbClr val="000000"/>
                </a:solidFill>
                <a:latin typeface="Tex Gyre Pagella Bold"/>
              </a:rPr>
              <a:t>FACTORS INFLUNCING PRODUCTIVITY</a:t>
            </a:r>
          </a:p>
          <a:p>
            <a:pPr algn="ctr">
              <a:lnSpc>
                <a:spcPts val="7668"/>
              </a:lnSpc>
            </a:pPr>
            <a:r>
              <a:rPr lang="en-US" sz="5477">
                <a:solidFill>
                  <a:srgbClr val="000000"/>
                </a:solidFill>
                <a:latin typeface="Tex Gyre Pagella Bold"/>
              </a:rPr>
              <a:t> DURING RAMADAN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4C9B8"/>
        </a:solidFill>
        <a:effectLst/>
      </p:bgPr>
    </p:bg>
    <p:spTree>
      <p:nvGrpSpPr>
        <p:cNvPr id="1" name=""/>
        <p:cNvGrpSpPr/>
        <p:nvPr/>
      </p:nvGrpSpPr>
      <p:grpSpPr>
        <a:xfrm>
          <a:off x="0" y="0"/>
          <a:ext cx="0" cy="0"/>
          <a:chOff x="0" y="0"/>
          <a:chExt cx="0" cy="0"/>
        </a:xfrm>
      </p:grpSpPr>
      <p:sp>
        <p:nvSpPr>
          <p:cNvPr id="2" name="TextBox 2"/>
          <p:cNvSpPr txBox="1"/>
          <p:nvPr/>
        </p:nvSpPr>
        <p:spPr>
          <a:xfrm>
            <a:off x="349247" y="5372356"/>
            <a:ext cx="8861566" cy="5396584"/>
          </a:xfrm>
          <a:prstGeom prst="rect">
            <a:avLst/>
          </a:prstGeom>
        </p:spPr>
        <p:txBody>
          <a:bodyPr lIns="0" tIns="0" rIns="0" bIns="0" rtlCol="0" anchor="t">
            <a:spAutoFit/>
          </a:bodyPr>
          <a:lstStyle/>
          <a:p>
            <a:pPr>
              <a:lnSpc>
                <a:spcPts val="4644"/>
              </a:lnSpc>
            </a:pPr>
            <a:endParaRPr/>
          </a:p>
          <a:p>
            <a:pPr>
              <a:lnSpc>
                <a:spcPts val="4688"/>
              </a:lnSpc>
            </a:pPr>
            <a:endParaRPr/>
          </a:p>
          <a:p>
            <a:pPr marL="723047" lvl="1" indent="-361524">
              <a:lnSpc>
                <a:spcPts val="4688"/>
              </a:lnSpc>
              <a:buFont typeface="Arial"/>
              <a:buChar char="•"/>
            </a:pPr>
            <a:r>
              <a:rPr lang="en-US" sz="3348">
                <a:solidFill>
                  <a:srgbClr val="000000"/>
                </a:solidFill>
                <a:latin typeface="Tex Gyre Pagella"/>
              </a:rPr>
              <a:t>Shift in operating hours and extended hours for iftar and suhoor  </a:t>
            </a:r>
          </a:p>
          <a:p>
            <a:pPr marL="723047" lvl="1" indent="-361524">
              <a:lnSpc>
                <a:spcPts val="4688"/>
              </a:lnSpc>
              <a:buFont typeface="Arial"/>
              <a:buChar char="•"/>
            </a:pPr>
            <a:r>
              <a:rPr lang="en-US" sz="3348">
                <a:solidFill>
                  <a:srgbClr val="000000"/>
                </a:solidFill>
                <a:latin typeface="Tex Gyre Pagella"/>
              </a:rPr>
              <a:t>Offering Ramadan special menu </a:t>
            </a:r>
          </a:p>
          <a:p>
            <a:pPr marL="723047" lvl="1" indent="-361524">
              <a:lnSpc>
                <a:spcPts val="4688"/>
              </a:lnSpc>
              <a:buFont typeface="Arial"/>
              <a:buChar char="•"/>
            </a:pPr>
            <a:r>
              <a:rPr lang="en-US" sz="3348">
                <a:solidFill>
                  <a:srgbClr val="000000"/>
                </a:solidFill>
                <a:latin typeface="Tex Gyre Pagella"/>
              </a:rPr>
              <a:t>Staffing and workload schedule changes  </a:t>
            </a:r>
          </a:p>
          <a:p>
            <a:pPr marL="723047" lvl="1" indent="-361524" algn="l">
              <a:lnSpc>
                <a:spcPts val="4688"/>
              </a:lnSpc>
              <a:buFont typeface="Arial"/>
              <a:buChar char="•"/>
            </a:pPr>
            <a:r>
              <a:rPr lang="en-US" sz="3348">
                <a:solidFill>
                  <a:srgbClr val="000000"/>
                </a:solidFill>
                <a:latin typeface="Tex Gyre Pagella"/>
              </a:rPr>
              <a:t> offer special deals or promotions to attract customers for group gatherings.</a:t>
            </a:r>
          </a:p>
          <a:p>
            <a:pPr algn="just">
              <a:lnSpc>
                <a:spcPts val="5570"/>
              </a:lnSpc>
            </a:pPr>
            <a:endParaRPr lang="en-US" sz="3348">
              <a:solidFill>
                <a:srgbClr val="000000"/>
              </a:solidFill>
              <a:latin typeface="Tex Gyre Pagella"/>
            </a:endParaRPr>
          </a:p>
        </p:txBody>
      </p:sp>
      <p:sp>
        <p:nvSpPr>
          <p:cNvPr id="3" name="TextBox 3"/>
          <p:cNvSpPr txBox="1"/>
          <p:nvPr/>
        </p:nvSpPr>
        <p:spPr>
          <a:xfrm>
            <a:off x="349247" y="2128966"/>
            <a:ext cx="8990491" cy="4234887"/>
          </a:xfrm>
          <a:prstGeom prst="rect">
            <a:avLst/>
          </a:prstGeom>
        </p:spPr>
        <p:txBody>
          <a:bodyPr lIns="0" tIns="0" rIns="0" bIns="0" rtlCol="0" anchor="t">
            <a:spAutoFit/>
          </a:bodyPr>
          <a:lstStyle/>
          <a:p>
            <a:pPr marL="712451" lvl="1" indent="-356226">
              <a:lnSpc>
                <a:spcPts val="4619"/>
              </a:lnSpc>
              <a:buFont typeface="Arial"/>
              <a:buChar char="•"/>
            </a:pPr>
            <a:r>
              <a:rPr lang="en-US" sz="3299">
                <a:solidFill>
                  <a:srgbClr val="000000"/>
                </a:solidFill>
                <a:latin typeface="Tex Gyre Pagella"/>
              </a:rPr>
              <a:t>Fatigue and reduced energy levels</a:t>
            </a:r>
          </a:p>
          <a:p>
            <a:pPr marL="712451" lvl="1" indent="-356226">
              <a:lnSpc>
                <a:spcPts val="4619"/>
              </a:lnSpc>
              <a:buFont typeface="Arial"/>
              <a:buChar char="•"/>
            </a:pPr>
            <a:r>
              <a:rPr lang="en-US" sz="3299">
                <a:solidFill>
                  <a:srgbClr val="000000"/>
                </a:solidFill>
                <a:latin typeface="Tex Gyre Pagella"/>
              </a:rPr>
              <a:t>Difficulty in concentration due to hunger and thirst </a:t>
            </a:r>
          </a:p>
          <a:p>
            <a:pPr marL="712451" lvl="1" indent="-356226">
              <a:lnSpc>
                <a:spcPts val="4619"/>
              </a:lnSpc>
              <a:buFont typeface="Arial"/>
              <a:buChar char="•"/>
            </a:pPr>
            <a:r>
              <a:rPr lang="en-US" sz="3299">
                <a:solidFill>
                  <a:srgbClr val="000000"/>
                </a:solidFill>
                <a:latin typeface="Tex Gyre Pagella"/>
              </a:rPr>
              <a:t>Time management challenges</a:t>
            </a:r>
          </a:p>
          <a:p>
            <a:pPr marL="712451" lvl="1" indent="-356226">
              <a:lnSpc>
                <a:spcPts val="4619"/>
              </a:lnSpc>
              <a:buFont typeface="Arial"/>
              <a:buChar char="•"/>
            </a:pPr>
            <a:r>
              <a:rPr lang="en-US" sz="3299">
                <a:solidFill>
                  <a:srgbClr val="000000"/>
                </a:solidFill>
                <a:latin typeface="Tex Gyre Pagella"/>
              </a:rPr>
              <a:t>Balancing academic commitments </a:t>
            </a:r>
          </a:p>
          <a:p>
            <a:pPr marL="712451" lvl="1" indent="-356226">
              <a:lnSpc>
                <a:spcPts val="4619"/>
              </a:lnSpc>
              <a:buFont typeface="Arial"/>
              <a:buChar char="•"/>
            </a:pPr>
            <a:r>
              <a:rPr lang="en-US" sz="3299">
                <a:solidFill>
                  <a:srgbClr val="000000"/>
                </a:solidFill>
                <a:latin typeface="Tex Gyre Pagella"/>
              </a:rPr>
              <a:t>Impact on extracurricular activities.</a:t>
            </a:r>
          </a:p>
          <a:p>
            <a:pPr algn="ctr">
              <a:lnSpc>
                <a:spcPts val="6422"/>
              </a:lnSpc>
              <a:spcBef>
                <a:spcPct val="0"/>
              </a:spcBef>
            </a:pPr>
            <a:endParaRPr lang="en-US" sz="3299">
              <a:solidFill>
                <a:srgbClr val="000000"/>
              </a:solidFill>
              <a:latin typeface="Tex Gyre Pagella"/>
            </a:endParaRPr>
          </a:p>
        </p:txBody>
      </p:sp>
      <p:sp>
        <p:nvSpPr>
          <p:cNvPr id="4" name="AutoShape 4"/>
          <p:cNvSpPr/>
          <p:nvPr/>
        </p:nvSpPr>
        <p:spPr>
          <a:xfrm>
            <a:off x="9320688" y="2092485"/>
            <a:ext cx="19050" cy="7760706"/>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Freeform 5"/>
          <p:cNvSpPr/>
          <p:nvPr/>
        </p:nvSpPr>
        <p:spPr>
          <a:xfrm>
            <a:off x="17244848" y="5439031"/>
            <a:ext cx="1304243" cy="5144697"/>
          </a:xfrm>
          <a:custGeom>
            <a:avLst/>
            <a:gdLst/>
            <a:ahLst/>
            <a:cxnLst/>
            <a:rect l="l" t="t" r="r" b="b"/>
            <a:pathLst>
              <a:path w="1304243" h="5144697">
                <a:moveTo>
                  <a:pt x="0" y="0"/>
                </a:moveTo>
                <a:lnTo>
                  <a:pt x="1304243" y="0"/>
                </a:lnTo>
                <a:lnTo>
                  <a:pt x="1304243" y="5144696"/>
                </a:lnTo>
                <a:lnTo>
                  <a:pt x="0" y="5144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9269152" y="1961743"/>
            <a:ext cx="9077187" cy="5377777"/>
          </a:xfrm>
          <a:prstGeom prst="rect">
            <a:avLst/>
          </a:prstGeom>
        </p:spPr>
        <p:txBody>
          <a:bodyPr lIns="0" tIns="0" rIns="0" bIns="0" rtlCol="0" anchor="t">
            <a:spAutoFit/>
          </a:bodyPr>
          <a:lstStyle/>
          <a:p>
            <a:pPr marL="738284" lvl="1" indent="-369142">
              <a:lnSpc>
                <a:spcPts val="4787"/>
              </a:lnSpc>
              <a:buFont typeface="Arial"/>
              <a:buChar char="•"/>
            </a:pPr>
            <a:r>
              <a:rPr lang="en-US" sz="3419">
                <a:solidFill>
                  <a:srgbClr val="000000"/>
                </a:solidFill>
                <a:latin typeface="Tex Gyre Pagella"/>
              </a:rPr>
              <a:t>Cooking and meal preparation for suhoor and iftar </a:t>
            </a:r>
          </a:p>
          <a:p>
            <a:pPr marL="738284" lvl="1" indent="-369142">
              <a:lnSpc>
                <a:spcPts val="4787"/>
              </a:lnSpc>
              <a:buFont typeface="Arial"/>
              <a:buChar char="•"/>
            </a:pPr>
            <a:r>
              <a:rPr lang="en-US" sz="3419">
                <a:solidFill>
                  <a:srgbClr val="000000"/>
                </a:solidFill>
                <a:latin typeface="Tex Gyre Pagella"/>
              </a:rPr>
              <a:t>Disrupted sleep patterns </a:t>
            </a:r>
          </a:p>
          <a:p>
            <a:pPr marL="738284" lvl="1" indent="-369142">
              <a:lnSpc>
                <a:spcPts val="4787"/>
              </a:lnSpc>
              <a:buFont typeface="Arial"/>
              <a:buChar char="•"/>
            </a:pPr>
            <a:r>
              <a:rPr lang="en-US" sz="3419">
                <a:solidFill>
                  <a:srgbClr val="000000"/>
                </a:solidFill>
                <a:latin typeface="Tex Gyre Pagella"/>
              </a:rPr>
              <a:t>Behavioral changes such as patience, generosity, and avoiding conflicts </a:t>
            </a:r>
          </a:p>
          <a:p>
            <a:pPr marL="738284" lvl="1" indent="-369142">
              <a:lnSpc>
                <a:spcPts val="4787"/>
              </a:lnSpc>
              <a:buFont typeface="Arial"/>
              <a:buChar char="•"/>
            </a:pPr>
            <a:r>
              <a:rPr lang="en-US" sz="3419">
                <a:solidFill>
                  <a:srgbClr val="000000"/>
                </a:solidFill>
                <a:latin typeface="Tex Gyre Pagella"/>
              </a:rPr>
              <a:t>Prioritizing acts of charity and goodwill.</a:t>
            </a:r>
          </a:p>
          <a:p>
            <a:pPr marL="738284" lvl="1" indent="-369142">
              <a:lnSpc>
                <a:spcPts val="4787"/>
              </a:lnSpc>
              <a:buFont typeface="Arial"/>
              <a:buChar char="•"/>
            </a:pPr>
            <a:r>
              <a:rPr lang="en-US" sz="3419">
                <a:solidFill>
                  <a:srgbClr val="000000"/>
                </a:solidFill>
                <a:latin typeface="Tex Gyre Pagella"/>
              </a:rPr>
              <a:t>Managing time for reading the Qur'an, performing Taraweeh prayers. </a:t>
            </a:r>
          </a:p>
          <a:p>
            <a:pPr algn="ctr">
              <a:lnSpc>
                <a:spcPts val="4787"/>
              </a:lnSpc>
              <a:spcBef>
                <a:spcPct val="0"/>
              </a:spcBef>
            </a:pPr>
            <a:endParaRPr lang="en-US" sz="3419">
              <a:solidFill>
                <a:srgbClr val="000000"/>
              </a:solidFill>
              <a:latin typeface="Tex Gyre Pagella"/>
            </a:endParaRPr>
          </a:p>
        </p:txBody>
      </p:sp>
      <p:sp>
        <p:nvSpPr>
          <p:cNvPr id="7" name="Freeform 7"/>
          <p:cNvSpPr/>
          <p:nvPr/>
        </p:nvSpPr>
        <p:spPr>
          <a:xfrm>
            <a:off x="10384730" y="6736166"/>
            <a:ext cx="4407403" cy="4032774"/>
          </a:xfrm>
          <a:custGeom>
            <a:avLst/>
            <a:gdLst/>
            <a:ahLst/>
            <a:cxnLst/>
            <a:rect l="l" t="t" r="r" b="b"/>
            <a:pathLst>
              <a:path w="4407403" h="4032774">
                <a:moveTo>
                  <a:pt x="0" y="0"/>
                </a:moveTo>
                <a:lnTo>
                  <a:pt x="4407403" y="0"/>
                </a:lnTo>
                <a:lnTo>
                  <a:pt x="4407403" y="4032774"/>
                </a:lnTo>
                <a:lnTo>
                  <a:pt x="0" y="4032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a:off x="14792133" y="6923945"/>
            <a:ext cx="3299754" cy="3536580"/>
          </a:xfrm>
          <a:custGeom>
            <a:avLst/>
            <a:gdLst/>
            <a:ahLst/>
            <a:cxnLst/>
            <a:rect l="l" t="t" r="r" b="b"/>
            <a:pathLst>
              <a:path w="3299754" h="3536580">
                <a:moveTo>
                  <a:pt x="3299754" y="0"/>
                </a:moveTo>
                <a:lnTo>
                  <a:pt x="0" y="0"/>
                </a:lnTo>
                <a:lnTo>
                  <a:pt x="0" y="3536580"/>
                </a:lnTo>
                <a:lnTo>
                  <a:pt x="3299754" y="3536580"/>
                </a:lnTo>
                <a:lnTo>
                  <a:pt x="3299754" y="0"/>
                </a:lnTo>
                <a:close/>
              </a:path>
            </a:pathLst>
          </a:custGeom>
          <a:blipFill>
            <a:blip r:embed="rId6"/>
            <a:stretch>
              <a:fillRect l="-2315" r="-2315"/>
            </a:stretch>
          </a:blipFill>
        </p:spPr>
        <p:txBody>
          <a:bodyPr/>
          <a:lstStyle/>
          <a:p>
            <a:endParaRPr lang="en-US"/>
          </a:p>
        </p:txBody>
      </p:sp>
      <p:sp>
        <p:nvSpPr>
          <p:cNvPr id="9" name="TextBox 9"/>
          <p:cNvSpPr txBox="1"/>
          <p:nvPr/>
        </p:nvSpPr>
        <p:spPr>
          <a:xfrm>
            <a:off x="2600624" y="5749767"/>
            <a:ext cx="4217560" cy="804178"/>
          </a:xfrm>
          <a:prstGeom prst="rect">
            <a:avLst/>
          </a:prstGeom>
        </p:spPr>
        <p:txBody>
          <a:bodyPr lIns="0" tIns="0" rIns="0" bIns="0" rtlCol="0" anchor="t">
            <a:spAutoFit/>
          </a:bodyPr>
          <a:lstStyle/>
          <a:p>
            <a:pPr algn="ctr">
              <a:lnSpc>
                <a:spcPts val="6543"/>
              </a:lnSpc>
              <a:spcBef>
                <a:spcPct val="0"/>
              </a:spcBef>
            </a:pPr>
            <a:r>
              <a:rPr lang="en-US" sz="4673">
                <a:solidFill>
                  <a:srgbClr val="5E17EB"/>
                </a:solidFill>
                <a:latin typeface="Canva Sans Bold"/>
                <a:ea typeface="Canva Sans Bold"/>
              </a:rPr>
              <a:t>RES﻿TRAUNTS:</a:t>
            </a:r>
            <a:r>
              <a:rPr lang="en-US" sz="4673">
                <a:solidFill>
                  <a:srgbClr val="5E17EB"/>
                </a:solidFill>
                <a:latin typeface="Canva Sans Bold"/>
              </a:rPr>
              <a:t> </a:t>
            </a:r>
          </a:p>
        </p:txBody>
      </p:sp>
      <p:sp>
        <p:nvSpPr>
          <p:cNvPr id="10" name="TextBox 10"/>
          <p:cNvSpPr txBox="1"/>
          <p:nvPr/>
        </p:nvSpPr>
        <p:spPr>
          <a:xfrm>
            <a:off x="-2424253" y="96270"/>
            <a:ext cx="22076717" cy="932430"/>
          </a:xfrm>
          <a:prstGeom prst="rect">
            <a:avLst/>
          </a:prstGeom>
        </p:spPr>
        <p:txBody>
          <a:bodyPr lIns="0" tIns="0" rIns="0" bIns="0" rtlCol="0" anchor="t">
            <a:spAutoFit/>
          </a:bodyPr>
          <a:lstStyle/>
          <a:p>
            <a:pPr algn="ctr">
              <a:lnSpc>
                <a:spcPts val="7733"/>
              </a:lnSpc>
            </a:pPr>
            <a:r>
              <a:rPr lang="en-US" sz="5524">
                <a:solidFill>
                  <a:srgbClr val="000000"/>
                </a:solidFill>
                <a:latin typeface="Canva Sans Bold"/>
              </a:rPr>
              <a:t>  PERSONAL OBSERVATIONS AND EXPERIENCES </a:t>
            </a:r>
          </a:p>
        </p:txBody>
      </p:sp>
      <p:sp>
        <p:nvSpPr>
          <p:cNvPr id="11" name="TextBox 11"/>
          <p:cNvSpPr txBox="1"/>
          <p:nvPr/>
        </p:nvSpPr>
        <p:spPr>
          <a:xfrm>
            <a:off x="2921012" y="1282777"/>
            <a:ext cx="3395881" cy="809708"/>
          </a:xfrm>
          <a:prstGeom prst="rect">
            <a:avLst/>
          </a:prstGeom>
        </p:spPr>
        <p:txBody>
          <a:bodyPr lIns="0" tIns="0" rIns="0" bIns="0" rtlCol="0" anchor="t">
            <a:spAutoFit/>
          </a:bodyPr>
          <a:lstStyle/>
          <a:p>
            <a:pPr algn="ctr">
              <a:lnSpc>
                <a:spcPts val="6682"/>
              </a:lnSpc>
              <a:spcBef>
                <a:spcPct val="0"/>
              </a:spcBef>
            </a:pPr>
            <a:r>
              <a:rPr lang="en-US" sz="4772">
                <a:solidFill>
                  <a:srgbClr val="5E17EB"/>
                </a:solidFill>
                <a:latin typeface="Canva Sans Bold"/>
              </a:rPr>
              <a:t>STUDENTS:</a:t>
            </a:r>
          </a:p>
        </p:txBody>
      </p:sp>
      <p:sp>
        <p:nvSpPr>
          <p:cNvPr id="12" name="TextBox 12"/>
          <p:cNvSpPr txBox="1"/>
          <p:nvPr/>
        </p:nvSpPr>
        <p:spPr>
          <a:xfrm>
            <a:off x="11631812" y="1211593"/>
            <a:ext cx="4351869" cy="816825"/>
          </a:xfrm>
          <a:prstGeom prst="rect">
            <a:avLst/>
          </a:prstGeom>
        </p:spPr>
        <p:txBody>
          <a:bodyPr lIns="0" tIns="0" rIns="0" bIns="0" rtlCol="0" anchor="t">
            <a:spAutoFit/>
          </a:bodyPr>
          <a:lstStyle/>
          <a:p>
            <a:pPr algn="ctr">
              <a:lnSpc>
                <a:spcPts val="6659"/>
              </a:lnSpc>
              <a:spcBef>
                <a:spcPct val="0"/>
              </a:spcBef>
            </a:pPr>
            <a:r>
              <a:rPr lang="en-US" sz="4757">
                <a:solidFill>
                  <a:srgbClr val="5E17EB"/>
                </a:solidFill>
                <a:latin typeface="Canva Sans Bold"/>
              </a:rPr>
              <a:t>HOUSEHOLD :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4C9B8"/>
        </a:solidFill>
        <a:effectLst/>
      </p:bgPr>
    </p:bg>
    <p:spTree>
      <p:nvGrpSpPr>
        <p:cNvPr id="1" name=""/>
        <p:cNvGrpSpPr/>
        <p:nvPr/>
      </p:nvGrpSpPr>
      <p:grpSpPr>
        <a:xfrm>
          <a:off x="0" y="0"/>
          <a:ext cx="0" cy="0"/>
          <a:chOff x="0" y="0"/>
          <a:chExt cx="0" cy="0"/>
        </a:xfrm>
      </p:grpSpPr>
      <p:sp>
        <p:nvSpPr>
          <p:cNvPr id="2" name="TextBox 2"/>
          <p:cNvSpPr txBox="1"/>
          <p:nvPr/>
        </p:nvSpPr>
        <p:spPr>
          <a:xfrm>
            <a:off x="6386896" y="706496"/>
            <a:ext cx="11699323" cy="4011345"/>
          </a:xfrm>
          <a:prstGeom prst="rect">
            <a:avLst/>
          </a:prstGeom>
        </p:spPr>
        <p:txBody>
          <a:bodyPr lIns="0" tIns="0" rIns="0" bIns="0" rtlCol="0" anchor="t">
            <a:spAutoFit/>
          </a:bodyPr>
          <a:lstStyle/>
          <a:p>
            <a:pPr>
              <a:lnSpc>
                <a:spcPts val="4512"/>
              </a:lnSpc>
              <a:spcBef>
                <a:spcPct val="0"/>
              </a:spcBef>
            </a:pPr>
            <a:r>
              <a:rPr lang="en-US" sz="3223">
                <a:solidFill>
                  <a:srgbClr val="000000"/>
                </a:solidFill>
                <a:latin typeface="Tex Gyre Pagella"/>
              </a:rPr>
              <a:t>Ramadan makes us more or less productive depends on how individuals adapt to fasting and integrate religious observances into their daily lives. With proper planning, self-care, and support from employers or academic institutions, individuals can strive to maintain or even enhance their productivity during this sacred month.</a:t>
            </a:r>
          </a:p>
          <a:p>
            <a:pPr>
              <a:lnSpc>
                <a:spcPts val="4792"/>
              </a:lnSpc>
              <a:spcBef>
                <a:spcPct val="0"/>
              </a:spcBef>
            </a:pPr>
            <a:endParaRPr lang="en-US" sz="3223">
              <a:solidFill>
                <a:srgbClr val="000000"/>
              </a:solidFill>
              <a:latin typeface="Tex Gyre Pagella"/>
            </a:endParaRPr>
          </a:p>
        </p:txBody>
      </p:sp>
      <p:sp>
        <p:nvSpPr>
          <p:cNvPr id="3" name="TextBox 3"/>
          <p:cNvSpPr txBox="1"/>
          <p:nvPr/>
        </p:nvSpPr>
        <p:spPr>
          <a:xfrm>
            <a:off x="417876" y="3896375"/>
            <a:ext cx="8726124" cy="7147162"/>
          </a:xfrm>
          <a:prstGeom prst="rect">
            <a:avLst/>
          </a:prstGeom>
        </p:spPr>
        <p:txBody>
          <a:bodyPr lIns="0" tIns="0" rIns="0" bIns="0" rtlCol="0" anchor="t">
            <a:spAutoFit/>
          </a:bodyPr>
          <a:lstStyle/>
          <a:p>
            <a:pPr algn="r">
              <a:lnSpc>
                <a:spcPts val="6341"/>
              </a:lnSpc>
              <a:spcBef>
                <a:spcPct val="0"/>
              </a:spcBef>
            </a:pPr>
            <a:r>
              <a:rPr lang="en-US" sz="4529">
                <a:solidFill>
                  <a:srgbClr val="000000"/>
                </a:solidFill>
                <a:latin typeface="Tex Gyre Pagella Bold"/>
              </a:rPr>
              <a:t>      </a:t>
            </a:r>
          </a:p>
          <a:p>
            <a:pPr>
              <a:lnSpc>
                <a:spcPts val="1881"/>
              </a:lnSpc>
              <a:spcBef>
                <a:spcPct val="0"/>
              </a:spcBef>
            </a:pPr>
            <a:endParaRPr lang="en-US" sz="4529">
              <a:solidFill>
                <a:srgbClr val="000000"/>
              </a:solidFill>
              <a:latin typeface="Tex Gyre Pagella Bold"/>
            </a:endParaRPr>
          </a:p>
          <a:p>
            <a:pPr>
              <a:lnSpc>
                <a:spcPts val="5400"/>
              </a:lnSpc>
              <a:spcBef>
                <a:spcPct val="0"/>
              </a:spcBef>
            </a:pPr>
            <a:r>
              <a:rPr lang="en-US" sz="3857" u="sng">
                <a:solidFill>
                  <a:srgbClr val="000000"/>
                </a:solidFill>
                <a:latin typeface="Tex Gyre Pagella Bold"/>
              </a:rPr>
              <a:t>Changes in productivity:</a:t>
            </a:r>
          </a:p>
          <a:p>
            <a:pPr>
              <a:lnSpc>
                <a:spcPts val="4521"/>
              </a:lnSpc>
              <a:spcBef>
                <a:spcPct val="0"/>
              </a:spcBef>
            </a:pPr>
            <a:r>
              <a:rPr lang="en-US" sz="3229">
                <a:solidFill>
                  <a:srgbClr val="000000"/>
                </a:solidFill>
                <a:latin typeface="Tex Gyre Pagella Bold"/>
              </a:rPr>
              <a:t>•</a:t>
            </a:r>
            <a:r>
              <a:rPr lang="en-US" sz="3229">
                <a:solidFill>
                  <a:srgbClr val="000000"/>
                </a:solidFill>
                <a:latin typeface="Tex Gyre Pagella"/>
              </a:rPr>
              <a:t>Productivity varies on changes in routine due to fasting.</a:t>
            </a:r>
          </a:p>
          <a:p>
            <a:pPr>
              <a:lnSpc>
                <a:spcPts val="4521"/>
              </a:lnSpc>
              <a:spcBef>
                <a:spcPct val="0"/>
              </a:spcBef>
            </a:pPr>
            <a:r>
              <a:rPr lang="en-US" sz="3229">
                <a:solidFill>
                  <a:srgbClr val="000000"/>
                </a:solidFill>
                <a:latin typeface="Tex Gyre Pagella"/>
              </a:rPr>
              <a:t>•An individual might feel less focused due to the daytime fasting,specially the students.</a:t>
            </a:r>
          </a:p>
          <a:p>
            <a:pPr>
              <a:lnSpc>
                <a:spcPts val="4521"/>
              </a:lnSpc>
              <a:spcBef>
                <a:spcPct val="0"/>
              </a:spcBef>
            </a:pPr>
            <a:r>
              <a:rPr lang="en-US" sz="3229">
                <a:solidFill>
                  <a:srgbClr val="000000"/>
                </a:solidFill>
                <a:latin typeface="Tex Gyre Pagella"/>
              </a:rPr>
              <a:t>•Taking enough rest and sleeping during the night time properly is necessary for everyone.</a:t>
            </a:r>
          </a:p>
          <a:p>
            <a:pPr>
              <a:lnSpc>
                <a:spcPts val="4521"/>
              </a:lnSpc>
              <a:spcBef>
                <a:spcPct val="0"/>
              </a:spcBef>
            </a:pPr>
            <a:r>
              <a:rPr lang="en-US" sz="3229">
                <a:solidFill>
                  <a:srgbClr val="000000"/>
                </a:solidFill>
                <a:latin typeface="Tex Gyre Pagella"/>
              </a:rPr>
              <a:t>• Time management changes which might cause one feel more pressurized and stressed.</a:t>
            </a:r>
          </a:p>
          <a:p>
            <a:pPr>
              <a:lnSpc>
                <a:spcPts val="3771"/>
              </a:lnSpc>
              <a:spcBef>
                <a:spcPct val="0"/>
              </a:spcBef>
            </a:pPr>
            <a:endParaRPr lang="en-US" sz="3229">
              <a:solidFill>
                <a:srgbClr val="000000"/>
              </a:solidFill>
              <a:latin typeface="Tex Gyre Pagella"/>
            </a:endParaRPr>
          </a:p>
          <a:p>
            <a:pPr>
              <a:lnSpc>
                <a:spcPts val="2732"/>
              </a:lnSpc>
              <a:spcBef>
                <a:spcPct val="0"/>
              </a:spcBef>
            </a:pPr>
            <a:endParaRPr lang="en-US" sz="3229">
              <a:solidFill>
                <a:srgbClr val="000000"/>
              </a:solidFill>
              <a:latin typeface="Tex Gyre Pagella"/>
            </a:endParaRPr>
          </a:p>
        </p:txBody>
      </p:sp>
      <p:grpSp>
        <p:nvGrpSpPr>
          <p:cNvPr id="4" name="Group 4"/>
          <p:cNvGrpSpPr/>
          <p:nvPr/>
        </p:nvGrpSpPr>
        <p:grpSpPr>
          <a:xfrm>
            <a:off x="-4223335" y="330007"/>
            <a:ext cx="11213930" cy="4387834"/>
            <a:chOff x="0" y="0"/>
            <a:chExt cx="14951907" cy="5850445"/>
          </a:xfrm>
        </p:grpSpPr>
        <p:sp>
          <p:nvSpPr>
            <p:cNvPr id="5" name="TextBox 5"/>
            <p:cNvSpPr txBox="1"/>
            <p:nvPr/>
          </p:nvSpPr>
          <p:spPr>
            <a:xfrm>
              <a:off x="0" y="-2599493"/>
              <a:ext cx="5060535" cy="288183"/>
            </a:xfrm>
            <a:prstGeom prst="rect">
              <a:avLst/>
            </a:prstGeom>
          </p:spPr>
          <p:txBody>
            <a:bodyPr lIns="0" tIns="0" rIns="0" bIns="0" rtlCol="0" anchor="t">
              <a:spAutoFit/>
            </a:bodyPr>
            <a:lstStyle/>
            <a:p>
              <a:pPr algn="r">
                <a:lnSpc>
                  <a:spcPts val="1667"/>
                </a:lnSpc>
              </a:pPr>
              <a:endParaRPr/>
            </a:p>
          </p:txBody>
        </p:sp>
        <p:sp>
          <p:nvSpPr>
            <p:cNvPr id="6" name="TextBox 6"/>
            <p:cNvSpPr txBox="1"/>
            <p:nvPr/>
          </p:nvSpPr>
          <p:spPr>
            <a:xfrm>
              <a:off x="6165248" y="123825"/>
              <a:ext cx="8786659" cy="5726620"/>
            </a:xfrm>
            <a:prstGeom prst="rect">
              <a:avLst/>
            </a:prstGeom>
          </p:spPr>
          <p:txBody>
            <a:bodyPr lIns="0" tIns="0" rIns="0" bIns="0" rtlCol="0" anchor="t">
              <a:spAutoFit/>
            </a:bodyPr>
            <a:lstStyle/>
            <a:p>
              <a:pPr>
                <a:lnSpc>
                  <a:spcPts val="8323"/>
                </a:lnSpc>
              </a:pPr>
              <a:r>
                <a:rPr lang="en-US" sz="8081" spc="1301">
                  <a:solidFill>
                    <a:srgbClr val="5E17EB"/>
                  </a:solidFill>
                  <a:latin typeface="League Gothic Bold"/>
                </a:rPr>
                <a:t>MORE</a:t>
              </a:r>
            </a:p>
            <a:p>
              <a:pPr>
                <a:lnSpc>
                  <a:spcPts val="8323"/>
                </a:lnSpc>
              </a:pPr>
              <a:r>
                <a:rPr lang="en-US" sz="8081" spc="1301">
                  <a:solidFill>
                    <a:srgbClr val="5E17EB"/>
                  </a:solidFill>
                  <a:latin typeface="League Gothic Bold"/>
                </a:rPr>
                <a:t>OR </a:t>
              </a:r>
            </a:p>
            <a:p>
              <a:pPr algn="l">
                <a:lnSpc>
                  <a:spcPts val="8323"/>
                </a:lnSpc>
              </a:pPr>
              <a:r>
                <a:rPr lang="en-US" sz="8081" spc="1301">
                  <a:solidFill>
                    <a:srgbClr val="5E17EB"/>
                  </a:solidFill>
                  <a:latin typeface="League Gothic Bold"/>
                </a:rPr>
                <a:t>LESS PRODUCTIVE? </a:t>
              </a:r>
            </a:p>
          </p:txBody>
        </p:sp>
      </p:grpSp>
      <p:sp>
        <p:nvSpPr>
          <p:cNvPr id="7" name="TextBox 7"/>
          <p:cNvSpPr txBox="1"/>
          <p:nvPr/>
        </p:nvSpPr>
        <p:spPr>
          <a:xfrm>
            <a:off x="9942290" y="5076825"/>
            <a:ext cx="7973242" cy="5564482"/>
          </a:xfrm>
          <a:prstGeom prst="rect">
            <a:avLst/>
          </a:prstGeom>
        </p:spPr>
        <p:txBody>
          <a:bodyPr lIns="0" tIns="0" rIns="0" bIns="0" rtlCol="0" anchor="t">
            <a:spAutoFit/>
          </a:bodyPr>
          <a:lstStyle/>
          <a:p>
            <a:pPr marL="0" lvl="0" indent="0" algn="just">
              <a:lnSpc>
                <a:spcPts val="4831"/>
              </a:lnSpc>
              <a:spcBef>
                <a:spcPct val="0"/>
              </a:spcBef>
            </a:pPr>
            <a:r>
              <a:rPr lang="en-US" sz="3450" u="sng" strike="noStrike">
                <a:solidFill>
                  <a:srgbClr val="000000"/>
                </a:solidFill>
                <a:latin typeface="Tex Gyre Pagella Bold"/>
              </a:rPr>
              <a:t>Factors for more productivity:</a:t>
            </a:r>
          </a:p>
          <a:p>
            <a:pPr marL="0" lvl="0" indent="0" algn="just">
              <a:lnSpc>
                <a:spcPts val="4411"/>
              </a:lnSpc>
              <a:spcBef>
                <a:spcPct val="0"/>
              </a:spcBef>
            </a:pPr>
            <a:r>
              <a:rPr lang="en-US" sz="3150" strike="noStrike">
                <a:solidFill>
                  <a:srgbClr val="000000"/>
                </a:solidFill>
                <a:latin typeface="Tex Gyre Pagella"/>
              </a:rPr>
              <a:t>•Job workers and students must take enough rests and proper sleep.</a:t>
            </a:r>
          </a:p>
          <a:p>
            <a:pPr marL="0" lvl="0" indent="0" algn="just">
              <a:lnSpc>
                <a:spcPts val="4411"/>
              </a:lnSpc>
              <a:spcBef>
                <a:spcPct val="0"/>
              </a:spcBef>
            </a:pPr>
            <a:r>
              <a:rPr lang="en-US" sz="3150" strike="noStrike">
                <a:solidFill>
                  <a:srgbClr val="000000"/>
                </a:solidFill>
                <a:latin typeface="Tex Gyre Pagella"/>
              </a:rPr>
              <a:t>•Eating nutritious food which will provide more energy at daytime.</a:t>
            </a:r>
          </a:p>
          <a:p>
            <a:pPr marL="0" lvl="0" indent="0" algn="just">
              <a:lnSpc>
                <a:spcPts val="4411"/>
              </a:lnSpc>
              <a:spcBef>
                <a:spcPct val="0"/>
              </a:spcBef>
            </a:pPr>
            <a:r>
              <a:rPr lang="en-US" sz="3150" strike="noStrike">
                <a:solidFill>
                  <a:srgbClr val="000000"/>
                </a:solidFill>
                <a:latin typeface="Tex Gyre Pagella"/>
              </a:rPr>
              <a:t>• Taking short breaks in middle of works.</a:t>
            </a:r>
          </a:p>
          <a:p>
            <a:pPr marL="0" lvl="0" indent="0" algn="just">
              <a:lnSpc>
                <a:spcPts val="4411"/>
              </a:lnSpc>
              <a:spcBef>
                <a:spcPct val="0"/>
              </a:spcBef>
            </a:pPr>
            <a:r>
              <a:rPr lang="en-US" sz="3150" strike="noStrike">
                <a:solidFill>
                  <a:srgbClr val="000000"/>
                </a:solidFill>
                <a:latin typeface="Tex Gyre Pagella"/>
              </a:rPr>
              <a:t>•Students must learn to use the time efficiently.</a:t>
            </a:r>
          </a:p>
          <a:p>
            <a:pPr marL="0" lvl="0" indent="0" algn="just">
              <a:lnSpc>
                <a:spcPts val="4411"/>
              </a:lnSpc>
              <a:spcBef>
                <a:spcPct val="0"/>
              </a:spcBef>
            </a:pPr>
            <a:r>
              <a:rPr lang="en-US" sz="3150" strike="noStrike">
                <a:solidFill>
                  <a:srgbClr val="000000"/>
                </a:solidFill>
                <a:latin typeface="Tex Gyre Pagella"/>
              </a:rPr>
              <a:t>•Do the works schedule wise.</a:t>
            </a:r>
          </a:p>
          <a:p>
            <a:pPr marL="0" lvl="0" indent="0" algn="just">
              <a:lnSpc>
                <a:spcPts val="4411"/>
              </a:lnSpc>
              <a:spcBef>
                <a:spcPct val="0"/>
              </a:spcBef>
            </a:pPr>
            <a:endParaRPr lang="en-US" sz="3150" strike="noStrike">
              <a:solidFill>
                <a:srgbClr val="000000"/>
              </a:solidFill>
              <a:latin typeface="Tex Gyre Pagella"/>
            </a:endParaRPr>
          </a:p>
        </p:txBody>
      </p:sp>
      <p:sp>
        <p:nvSpPr>
          <p:cNvPr id="8" name="TextBox 8"/>
          <p:cNvSpPr txBox="1"/>
          <p:nvPr/>
        </p:nvSpPr>
        <p:spPr>
          <a:xfrm>
            <a:off x="7240082" y="4193057"/>
            <a:ext cx="4440378" cy="944792"/>
          </a:xfrm>
          <a:prstGeom prst="rect">
            <a:avLst/>
          </a:prstGeom>
        </p:spPr>
        <p:txBody>
          <a:bodyPr lIns="0" tIns="0" rIns="0" bIns="0" rtlCol="0" anchor="t">
            <a:spAutoFit/>
          </a:bodyPr>
          <a:lstStyle/>
          <a:p>
            <a:pPr algn="ctr">
              <a:lnSpc>
                <a:spcPts val="7774"/>
              </a:lnSpc>
            </a:pPr>
            <a:r>
              <a:rPr lang="en-US" sz="5553">
                <a:solidFill>
                  <a:srgbClr val="000000"/>
                </a:solidFill>
                <a:latin typeface="Tex Gyre Termes Bold"/>
              </a:rPr>
              <a:t>DISCUSSION</a:t>
            </a:r>
          </a:p>
        </p:txBody>
      </p:sp>
      <p:sp>
        <p:nvSpPr>
          <p:cNvPr id="9" name="AutoShape 9"/>
          <p:cNvSpPr/>
          <p:nvPr/>
        </p:nvSpPr>
        <p:spPr>
          <a:xfrm flipH="1">
            <a:off x="9542240" y="5675393"/>
            <a:ext cx="0" cy="7165815"/>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7974073" y="-114300"/>
            <a:ext cx="7412774" cy="1004277"/>
          </a:xfrm>
          <a:prstGeom prst="rect">
            <a:avLst/>
          </a:prstGeom>
        </p:spPr>
        <p:txBody>
          <a:bodyPr lIns="0" tIns="0" rIns="0" bIns="0" rtlCol="0" anchor="t">
            <a:spAutoFit/>
          </a:bodyPr>
          <a:lstStyle/>
          <a:p>
            <a:pPr algn="ctr">
              <a:lnSpc>
                <a:spcPts val="8160"/>
              </a:lnSpc>
            </a:pPr>
            <a:r>
              <a:rPr lang="en-US" sz="5829">
                <a:solidFill>
                  <a:srgbClr val="000000"/>
                </a:solidFill>
                <a:latin typeface="Tex Gyre Pagella Bold"/>
              </a:rPr>
              <a:t>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4C9B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871757" y="4850299"/>
            <a:ext cx="6649494" cy="6250525"/>
          </a:xfrm>
          <a:prstGeom prst="rect">
            <a:avLst/>
          </a:prstGeom>
        </p:spPr>
      </p:pic>
      <p:sp>
        <p:nvSpPr>
          <p:cNvPr id="3" name="TextBox 3"/>
          <p:cNvSpPr txBox="1"/>
          <p:nvPr/>
        </p:nvSpPr>
        <p:spPr>
          <a:xfrm>
            <a:off x="559872" y="663920"/>
            <a:ext cx="17728128" cy="5877949"/>
          </a:xfrm>
          <a:prstGeom prst="rect">
            <a:avLst/>
          </a:prstGeom>
        </p:spPr>
        <p:txBody>
          <a:bodyPr lIns="0" tIns="0" rIns="0" bIns="0" rtlCol="0" anchor="t">
            <a:spAutoFit/>
          </a:bodyPr>
          <a:lstStyle/>
          <a:p>
            <a:pPr algn="ctr">
              <a:lnSpc>
                <a:spcPts val="8138"/>
              </a:lnSpc>
              <a:spcBef>
                <a:spcPct val="0"/>
              </a:spcBef>
            </a:pPr>
            <a:r>
              <a:rPr lang="en-US" sz="5813">
                <a:solidFill>
                  <a:srgbClr val="000000"/>
                </a:solidFill>
                <a:latin typeface="Tex Gyre Pagella Bold"/>
              </a:rPr>
              <a:t>CONCLUSION</a:t>
            </a:r>
          </a:p>
          <a:p>
            <a:pPr>
              <a:lnSpc>
                <a:spcPts val="6448"/>
              </a:lnSpc>
              <a:spcBef>
                <a:spcPct val="0"/>
              </a:spcBef>
            </a:pPr>
            <a:endParaRPr lang="en-US" sz="5813">
              <a:solidFill>
                <a:srgbClr val="000000"/>
              </a:solidFill>
              <a:latin typeface="Tex Gyre Pagella Bold"/>
            </a:endParaRPr>
          </a:p>
          <a:p>
            <a:pPr>
              <a:lnSpc>
                <a:spcPts val="6448"/>
              </a:lnSpc>
              <a:spcBef>
                <a:spcPct val="0"/>
              </a:spcBef>
            </a:pPr>
            <a:r>
              <a:rPr lang="en-US" sz="4606">
                <a:solidFill>
                  <a:srgbClr val="000000"/>
                </a:solidFill>
                <a:latin typeface="Tex Gyre Pagella"/>
              </a:rPr>
              <a:t>Ramadan serves as a powerful reminder of the importance of self-awareness, discipline, and intentionality in all aspects of our lives. As we continue on our journey through this blessed month, let us strive to optimize our productivity, maximize our blessings, and draw closer to our creator.</a:t>
            </a:r>
          </a:p>
        </p:txBody>
      </p:sp>
      <p:sp>
        <p:nvSpPr>
          <p:cNvPr id="4" name="Freeform 4"/>
          <p:cNvSpPr/>
          <p:nvPr/>
        </p:nvSpPr>
        <p:spPr>
          <a:xfrm>
            <a:off x="0" y="6829935"/>
            <a:ext cx="3209544" cy="4114800"/>
          </a:xfrm>
          <a:custGeom>
            <a:avLst/>
            <a:gdLst/>
            <a:ahLst/>
            <a:cxnLst/>
            <a:rect l="l" t="t" r="r" b="b"/>
            <a:pathLst>
              <a:path w="3209544" h="4114800">
                <a:moveTo>
                  <a:pt x="0" y="0"/>
                </a:moveTo>
                <a:lnTo>
                  <a:pt x="3209544" y="0"/>
                </a:lnTo>
                <a:lnTo>
                  <a:pt x="320954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4C9B8"/>
        </a:solidFill>
        <a:effectLst/>
      </p:bgPr>
    </p:bg>
    <p:spTree>
      <p:nvGrpSpPr>
        <p:cNvPr id="1" name=""/>
        <p:cNvGrpSpPr/>
        <p:nvPr/>
      </p:nvGrpSpPr>
      <p:grpSpPr>
        <a:xfrm>
          <a:off x="0" y="0"/>
          <a:ext cx="0" cy="0"/>
          <a:chOff x="0" y="0"/>
          <a:chExt cx="0" cy="0"/>
        </a:xfrm>
      </p:grpSpPr>
      <p:grpSp>
        <p:nvGrpSpPr>
          <p:cNvPr id="2" name="Group 2"/>
          <p:cNvGrpSpPr/>
          <p:nvPr/>
        </p:nvGrpSpPr>
        <p:grpSpPr>
          <a:xfrm>
            <a:off x="3729902" y="1479888"/>
            <a:ext cx="10828196" cy="7327223"/>
            <a:chOff x="0" y="0"/>
            <a:chExt cx="14437594" cy="9769631"/>
          </a:xfrm>
        </p:grpSpPr>
        <p:sp>
          <p:nvSpPr>
            <p:cNvPr id="3" name="TextBox 3"/>
            <p:cNvSpPr txBox="1"/>
            <p:nvPr/>
          </p:nvSpPr>
          <p:spPr>
            <a:xfrm rot="-592460">
              <a:off x="321423" y="1551946"/>
              <a:ext cx="13634597" cy="4125035"/>
            </a:xfrm>
            <a:prstGeom prst="rect">
              <a:avLst/>
            </a:prstGeom>
          </p:spPr>
          <p:txBody>
            <a:bodyPr lIns="0" tIns="0" rIns="0" bIns="0" rtlCol="0" anchor="t">
              <a:spAutoFit/>
            </a:bodyPr>
            <a:lstStyle/>
            <a:p>
              <a:pPr algn="ctr">
                <a:lnSpc>
                  <a:spcPts val="22455"/>
                </a:lnSpc>
                <a:spcBef>
                  <a:spcPct val="0"/>
                </a:spcBef>
              </a:pPr>
              <a:r>
                <a:rPr lang="en-US" sz="22455">
                  <a:solidFill>
                    <a:srgbClr val="DEA779"/>
                  </a:solidFill>
                  <a:latin typeface="Bukhari Script Bold"/>
                </a:rPr>
                <a:t>Thank</a:t>
              </a:r>
            </a:p>
          </p:txBody>
        </p:sp>
        <p:sp>
          <p:nvSpPr>
            <p:cNvPr id="4" name="TextBox 4"/>
            <p:cNvSpPr txBox="1"/>
            <p:nvPr/>
          </p:nvSpPr>
          <p:spPr>
            <a:xfrm rot="-515361">
              <a:off x="1792430" y="5132982"/>
              <a:ext cx="12434519" cy="3729279"/>
            </a:xfrm>
            <a:prstGeom prst="rect">
              <a:avLst/>
            </a:prstGeom>
          </p:spPr>
          <p:txBody>
            <a:bodyPr lIns="0" tIns="0" rIns="0" bIns="0" rtlCol="0" anchor="t">
              <a:spAutoFit/>
            </a:bodyPr>
            <a:lstStyle/>
            <a:p>
              <a:pPr algn="ctr">
                <a:lnSpc>
                  <a:spcPts val="20210"/>
                </a:lnSpc>
                <a:spcBef>
                  <a:spcPct val="0"/>
                </a:spcBef>
              </a:pPr>
              <a:r>
                <a:rPr lang="en-US" sz="20210">
                  <a:solidFill>
                    <a:srgbClr val="DEA779"/>
                  </a:solidFill>
                  <a:latin typeface="Bukhari Script"/>
                </a:rPr>
                <a:t>you!</a:t>
              </a:r>
            </a:p>
          </p:txBody>
        </p:sp>
      </p:grpSp>
      <p:grpSp>
        <p:nvGrpSpPr>
          <p:cNvPr id="5" name="Group 5"/>
          <p:cNvGrpSpPr/>
          <p:nvPr/>
        </p:nvGrpSpPr>
        <p:grpSpPr>
          <a:xfrm>
            <a:off x="3593503" y="1343636"/>
            <a:ext cx="10828196" cy="7327223"/>
            <a:chOff x="0" y="0"/>
            <a:chExt cx="14437594" cy="9769631"/>
          </a:xfrm>
        </p:grpSpPr>
        <p:sp>
          <p:nvSpPr>
            <p:cNvPr id="6" name="TextBox 6"/>
            <p:cNvSpPr txBox="1"/>
            <p:nvPr/>
          </p:nvSpPr>
          <p:spPr>
            <a:xfrm rot="-592460">
              <a:off x="321423" y="1551946"/>
              <a:ext cx="13634597" cy="4125033"/>
            </a:xfrm>
            <a:prstGeom prst="rect">
              <a:avLst/>
            </a:prstGeom>
          </p:spPr>
          <p:txBody>
            <a:bodyPr lIns="0" tIns="0" rIns="0" bIns="0" rtlCol="0" anchor="t">
              <a:spAutoFit/>
            </a:bodyPr>
            <a:lstStyle/>
            <a:p>
              <a:pPr algn="ctr">
                <a:lnSpc>
                  <a:spcPts val="22455"/>
                </a:lnSpc>
                <a:spcBef>
                  <a:spcPct val="0"/>
                </a:spcBef>
              </a:pPr>
              <a:r>
                <a:rPr lang="en-US" sz="22455">
                  <a:solidFill>
                    <a:srgbClr val="DEA779"/>
                  </a:solidFill>
                  <a:latin typeface="Bukhari Script Bold"/>
                </a:rPr>
                <a:t>Thank</a:t>
              </a:r>
            </a:p>
          </p:txBody>
        </p:sp>
        <p:sp>
          <p:nvSpPr>
            <p:cNvPr id="7" name="TextBox 7"/>
            <p:cNvSpPr txBox="1"/>
            <p:nvPr/>
          </p:nvSpPr>
          <p:spPr>
            <a:xfrm rot="-515361">
              <a:off x="1792430" y="5132982"/>
              <a:ext cx="12434519" cy="3729279"/>
            </a:xfrm>
            <a:prstGeom prst="rect">
              <a:avLst/>
            </a:prstGeom>
          </p:spPr>
          <p:txBody>
            <a:bodyPr lIns="0" tIns="0" rIns="0" bIns="0" rtlCol="0" anchor="t">
              <a:spAutoFit/>
            </a:bodyPr>
            <a:lstStyle/>
            <a:p>
              <a:pPr algn="ctr">
                <a:lnSpc>
                  <a:spcPts val="20210"/>
                </a:lnSpc>
                <a:spcBef>
                  <a:spcPct val="0"/>
                </a:spcBef>
              </a:pPr>
              <a:r>
                <a:rPr lang="en-US" sz="20210">
                  <a:solidFill>
                    <a:srgbClr val="DEA779"/>
                  </a:solidFill>
                  <a:latin typeface="Bukhari Script"/>
                </a:rPr>
                <a:t>you!</a:t>
              </a:r>
            </a:p>
          </p:txBody>
        </p:sp>
      </p:grpSp>
      <p:sp>
        <p:nvSpPr>
          <p:cNvPr id="8" name="Freeform 8"/>
          <p:cNvSpPr/>
          <p:nvPr/>
        </p:nvSpPr>
        <p:spPr>
          <a:xfrm>
            <a:off x="14253864" y="6034385"/>
            <a:ext cx="3770660" cy="3223915"/>
          </a:xfrm>
          <a:custGeom>
            <a:avLst/>
            <a:gdLst/>
            <a:ahLst/>
            <a:cxnLst/>
            <a:rect l="l" t="t" r="r" b="b"/>
            <a:pathLst>
              <a:path w="3770660" h="3223915">
                <a:moveTo>
                  <a:pt x="0" y="0"/>
                </a:moveTo>
                <a:lnTo>
                  <a:pt x="3770660" y="0"/>
                </a:lnTo>
                <a:lnTo>
                  <a:pt x="3770660" y="3223915"/>
                </a:lnTo>
                <a:lnTo>
                  <a:pt x="0" y="3223915"/>
                </a:lnTo>
                <a:lnTo>
                  <a:pt x="0" y="0"/>
                </a:lnTo>
                <a:close/>
              </a:path>
            </a:pathLst>
          </a:custGeom>
          <a:blipFill>
            <a:blip r:embed="rId2"/>
            <a:stretch>
              <a:fillRect/>
            </a:stretch>
          </a:blipFill>
        </p:spPr>
        <p:txBody>
          <a:bodyPr/>
          <a:lstStyle/>
          <a:p>
            <a:endParaRPr lang="en-US"/>
          </a:p>
        </p:txBody>
      </p:sp>
      <p:sp>
        <p:nvSpPr>
          <p:cNvPr id="9" name="Freeform 9"/>
          <p:cNvSpPr/>
          <p:nvPr/>
        </p:nvSpPr>
        <p:spPr>
          <a:xfrm>
            <a:off x="12635537" y="8297726"/>
            <a:ext cx="2217775" cy="1921147"/>
          </a:xfrm>
          <a:custGeom>
            <a:avLst/>
            <a:gdLst/>
            <a:ahLst/>
            <a:cxnLst/>
            <a:rect l="l" t="t" r="r" b="b"/>
            <a:pathLst>
              <a:path w="2217775" h="1921147">
                <a:moveTo>
                  <a:pt x="0" y="0"/>
                </a:moveTo>
                <a:lnTo>
                  <a:pt x="2217775" y="0"/>
                </a:lnTo>
                <a:lnTo>
                  <a:pt x="2217775" y="1921148"/>
                </a:lnTo>
                <a:lnTo>
                  <a:pt x="0" y="19211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72662" y="0"/>
            <a:ext cx="2437681" cy="6753514"/>
          </a:xfrm>
          <a:custGeom>
            <a:avLst/>
            <a:gdLst/>
            <a:ahLst/>
            <a:cxnLst/>
            <a:rect l="l" t="t" r="r" b="b"/>
            <a:pathLst>
              <a:path w="2437681" h="6753514">
                <a:moveTo>
                  <a:pt x="0" y="0"/>
                </a:moveTo>
                <a:lnTo>
                  <a:pt x="2437681" y="0"/>
                </a:lnTo>
                <a:lnTo>
                  <a:pt x="2437681" y="6753514"/>
                </a:lnTo>
                <a:lnTo>
                  <a:pt x="0" y="6753514"/>
                </a:lnTo>
                <a:lnTo>
                  <a:pt x="0" y="0"/>
                </a:lnTo>
                <a:close/>
              </a:path>
            </a:pathLst>
          </a:custGeom>
          <a:blipFill>
            <a:blip r:embed="rId5"/>
            <a:stretch>
              <a:fillRect t="-1935" b="-1935"/>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708</Words>
  <Application>Microsoft Office PowerPoint</Application>
  <PresentationFormat>Custom</PresentationFormat>
  <Paragraphs>108</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Tex Gyre Pagella</vt:lpstr>
      <vt:lpstr>Tex Gyre Pagella Bold</vt:lpstr>
      <vt:lpstr>Tex Gyre Termes</vt:lpstr>
      <vt:lpstr>Canva Sans Bold</vt:lpstr>
      <vt:lpstr>League Gothic Bold</vt:lpstr>
      <vt:lpstr>Arial</vt:lpstr>
      <vt:lpstr>Bukhari Script</vt:lpstr>
      <vt:lpstr>Arimo</vt:lpstr>
      <vt:lpstr>Bukhari Script Bold</vt:lpstr>
      <vt:lpstr>Canva Sans</vt:lpstr>
      <vt:lpstr>Tex Gyre Termes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about your own daily routine. Do you become more productive or less productive during the month of ramadan? Try to understand your own behavior.</dc:title>
  <cp:lastModifiedBy>Sarafat Hossain Saifullah</cp:lastModifiedBy>
  <cp:revision>2</cp:revision>
  <dcterms:created xsi:type="dcterms:W3CDTF">2006-08-16T00:00:00Z</dcterms:created>
  <dcterms:modified xsi:type="dcterms:W3CDTF">2024-05-29T18:48:56Z</dcterms:modified>
  <dc:identifier>DAGB18vNqBE</dc:identifier>
</cp:coreProperties>
</file>